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Lst>
  <p:sldSz cx="18288000" cy="10287000"/>
  <p:notesSz cx="6858000" cy="9144000"/>
  <p:embeddedFontLst>
    <p:embeddedFont>
      <p:font typeface="Nunito" charset="1" panose="00000500000000000000"/>
      <p:regular r:id="rId6"/>
    </p:embeddedFont>
    <p:embeddedFont>
      <p:font typeface="Nunito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osario" charset="1" panose="02000503040000020003"/>
      <p:regular r:id="rId12"/>
    </p:embeddedFont>
    <p:embeddedFont>
      <p:font typeface="Rosario Bold" charset="1" panose="02000503060000020004"/>
      <p:regular r:id="rId13"/>
    </p:embeddedFont>
    <p:embeddedFont>
      <p:font typeface="Rosario Italics" charset="1" panose="02000506050000020003"/>
      <p:regular r:id="rId14"/>
    </p:embeddedFont>
    <p:embeddedFont>
      <p:font typeface="Rosario Bold Italics" charset="1" panose="02000503040000020003"/>
      <p:regular r:id="rId15"/>
    </p:embeddedFont>
    <p:embeddedFont>
      <p:font typeface="Noto Serif" charset="1" panose="02020600060500020200"/>
      <p:regular r:id="rId16"/>
    </p:embeddedFont>
    <p:embeddedFont>
      <p:font typeface="Noto Serif Bold" charset="1" panose="02020800060500020200"/>
      <p:regular r:id="rId17"/>
    </p:embeddedFont>
    <p:embeddedFont>
      <p:font typeface="Noto Serif Italics" charset="1" panose="02020600060500090200"/>
      <p:regular r:id="rId18"/>
    </p:embeddedFont>
    <p:embeddedFont>
      <p:font typeface="Noto Serif Bold Italics" charset="1" panose="02020800060500090200"/>
      <p:regular r:id="rId19"/>
    </p:embeddedFont>
    <p:embeddedFont>
      <p:font typeface="Public Sans" charset="1" panose="00000000000000000000"/>
      <p:regular r:id="rId20"/>
    </p:embeddedFont>
    <p:embeddedFont>
      <p:font typeface="Public Sans Bold" charset="1" panose="00000000000000000000"/>
      <p:regular r:id="rId21"/>
    </p:embeddedFont>
    <p:embeddedFont>
      <p:font typeface="Public Sans Italics" charset="1" panose="00000000000000000000"/>
      <p:regular r:id="rId22"/>
    </p:embeddedFont>
    <p:embeddedFont>
      <p:font typeface="Public Sans Bold Italics" charset="1" panose="00000000000000000000"/>
      <p:regular r:id="rId23"/>
    </p:embeddedFont>
    <p:embeddedFont>
      <p:font typeface="Montserrat" charset="1" panose="00000500000000000000"/>
      <p:regular r:id="rId24"/>
    </p:embeddedFont>
    <p:embeddedFont>
      <p:font typeface="Montserrat Bold" charset="1" panose="00000600000000000000"/>
      <p:regular r:id="rId25"/>
    </p:embeddedFont>
    <p:embeddedFont>
      <p:font typeface="Montserrat Italics" charset="1" panose="00000500000000000000"/>
      <p:regular r:id="rId26"/>
    </p:embeddedFont>
    <p:embeddedFont>
      <p:font typeface="Montserrat Bold Italics" charset="1" panose="00000600000000000000"/>
      <p:regular r:id="rId27"/>
    </p:embeddedFont>
    <p:embeddedFont>
      <p:font typeface="Garbata" charset="1" panose="00000500000000000000"/>
      <p:regular r:id="rId28"/>
    </p:embeddedFont>
    <p:embeddedFont>
      <p:font typeface="Garbata Bold" charset="1" panose="00000800000000000000"/>
      <p:regular r:id="rId29"/>
    </p:embeddedFont>
    <p:embeddedFont>
      <p:font typeface="Garbata Italics" charset="1" panose="00000500000000000000"/>
      <p:regular r:id="rId30"/>
    </p:embeddedFont>
    <p:embeddedFont>
      <p:font typeface="Garbata Bold Italics"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 Id="rId4" Target="../media/image40.jpeg" Type="http://schemas.openxmlformats.org/officeDocument/2006/relationships/image"/><Relationship Id="rId5" Target="../media/image4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73755"/>
        </a:solidFill>
      </p:bgPr>
    </p:bg>
    <p:spTree>
      <p:nvGrpSpPr>
        <p:cNvPr id="1" name=""/>
        <p:cNvGrpSpPr/>
        <p:nvPr/>
      </p:nvGrpSpPr>
      <p:grpSpPr>
        <a:xfrm>
          <a:off x="0" y="0"/>
          <a:ext cx="0" cy="0"/>
          <a:chOff x="0" y="0"/>
          <a:chExt cx="0" cy="0"/>
        </a:xfrm>
      </p:grpSpPr>
      <p:grpSp>
        <p:nvGrpSpPr>
          <p:cNvPr name="Group 2" id="2"/>
          <p:cNvGrpSpPr/>
          <p:nvPr/>
        </p:nvGrpSpPr>
        <p:grpSpPr>
          <a:xfrm rot="5400000">
            <a:off x="-1898044" y="727852"/>
            <a:ext cx="16108377" cy="11578856"/>
            <a:chOff x="0" y="0"/>
            <a:chExt cx="3130550" cy="2250269"/>
          </a:xfrm>
        </p:grpSpPr>
        <p:sp>
          <p:nvSpPr>
            <p:cNvPr name="Freeform 3" id="3"/>
            <p:cNvSpPr/>
            <p:nvPr/>
          </p:nvSpPr>
          <p:spPr>
            <a:xfrm>
              <a:off x="0" y="0"/>
              <a:ext cx="3130550" cy="2250269"/>
            </a:xfrm>
            <a:custGeom>
              <a:avLst/>
              <a:gdLst/>
              <a:ahLst/>
              <a:cxnLst/>
              <a:rect r="r" b="b" t="t" l="l"/>
              <a:pathLst>
                <a:path h="2250269" w="3130550">
                  <a:moveTo>
                    <a:pt x="0" y="1123950"/>
                  </a:moveTo>
                  <a:lnTo>
                    <a:pt x="0" y="2250269"/>
                  </a:lnTo>
                  <a:lnTo>
                    <a:pt x="3130550" y="2250269"/>
                  </a:lnTo>
                  <a:lnTo>
                    <a:pt x="3130550" y="0"/>
                  </a:lnTo>
                  <a:close/>
                </a:path>
              </a:pathLst>
            </a:custGeom>
            <a:solidFill>
              <a:srgbClr val="62DDD6"/>
            </a:solidFill>
          </p:spPr>
        </p:sp>
      </p:grpSp>
      <p:grpSp>
        <p:nvGrpSpPr>
          <p:cNvPr name="Group 4" id="4"/>
          <p:cNvGrpSpPr/>
          <p:nvPr/>
        </p:nvGrpSpPr>
        <p:grpSpPr>
          <a:xfrm rot="5400000">
            <a:off x="-2264760" y="537352"/>
            <a:ext cx="16108377" cy="11578856"/>
            <a:chOff x="0" y="0"/>
            <a:chExt cx="3130550" cy="2250269"/>
          </a:xfrm>
        </p:grpSpPr>
        <p:sp>
          <p:nvSpPr>
            <p:cNvPr name="Freeform 5" id="5"/>
            <p:cNvSpPr/>
            <p:nvPr/>
          </p:nvSpPr>
          <p:spPr>
            <a:xfrm>
              <a:off x="0" y="0"/>
              <a:ext cx="3130550" cy="2250269"/>
            </a:xfrm>
            <a:custGeom>
              <a:avLst/>
              <a:gdLst/>
              <a:ahLst/>
              <a:cxnLst/>
              <a:rect r="r" b="b" t="t" l="l"/>
              <a:pathLst>
                <a:path h="2250269" w="3130550">
                  <a:moveTo>
                    <a:pt x="0" y="1123950"/>
                  </a:moveTo>
                  <a:lnTo>
                    <a:pt x="0" y="2250269"/>
                  </a:lnTo>
                  <a:lnTo>
                    <a:pt x="3130550" y="2250269"/>
                  </a:lnTo>
                  <a:lnTo>
                    <a:pt x="3130550" y="0"/>
                  </a:lnTo>
                  <a:close/>
                </a:path>
              </a:pathLst>
            </a:custGeom>
            <a:solidFill>
              <a:srgbClr val="8AABCA"/>
            </a:solidFill>
          </p:spPr>
        </p:sp>
      </p:grpSp>
      <p:sp>
        <p:nvSpPr>
          <p:cNvPr name="AutoShape 6" id="6"/>
          <p:cNvSpPr/>
          <p:nvPr/>
        </p:nvSpPr>
        <p:spPr>
          <a:xfrm rot="0">
            <a:off x="1028700" y="6916097"/>
            <a:ext cx="10376157" cy="0"/>
          </a:xfrm>
          <a:prstGeom prst="line">
            <a:avLst/>
          </a:prstGeom>
          <a:ln cap="flat" w="57150">
            <a:solidFill>
              <a:srgbClr val="FFFFFF"/>
            </a:solidFill>
            <a:prstDash val="solid"/>
            <a:headEnd type="none" len="sm" w="sm"/>
            <a:tailEnd type="none" len="sm" w="sm"/>
          </a:ln>
        </p:spPr>
      </p:sp>
      <p:grpSp>
        <p:nvGrpSpPr>
          <p:cNvPr name="Group 7" id="7"/>
          <p:cNvGrpSpPr/>
          <p:nvPr/>
        </p:nvGrpSpPr>
        <p:grpSpPr>
          <a:xfrm rot="0">
            <a:off x="-435252" y="7589133"/>
            <a:ext cx="19158504" cy="1420027"/>
            <a:chOff x="0" y="0"/>
            <a:chExt cx="6989074" cy="518030"/>
          </a:xfrm>
        </p:grpSpPr>
        <p:sp>
          <p:nvSpPr>
            <p:cNvPr name="Freeform 8" id="8"/>
            <p:cNvSpPr/>
            <p:nvPr/>
          </p:nvSpPr>
          <p:spPr>
            <a:xfrm>
              <a:off x="0" y="0"/>
              <a:ext cx="6989074" cy="518030"/>
            </a:xfrm>
            <a:custGeom>
              <a:avLst/>
              <a:gdLst/>
              <a:ahLst/>
              <a:cxnLst/>
              <a:rect r="r" b="b" t="t" l="l"/>
              <a:pathLst>
                <a:path h="518030" w="6989074">
                  <a:moveTo>
                    <a:pt x="0" y="0"/>
                  </a:moveTo>
                  <a:lnTo>
                    <a:pt x="6989074" y="0"/>
                  </a:lnTo>
                  <a:lnTo>
                    <a:pt x="6989074" y="518030"/>
                  </a:lnTo>
                  <a:lnTo>
                    <a:pt x="0" y="518030"/>
                  </a:lnTo>
                  <a:close/>
                </a:path>
              </a:pathLst>
            </a:custGeom>
            <a:solidFill>
              <a:srgbClr val="365B6D"/>
            </a:solidFill>
          </p:spPr>
        </p:sp>
      </p:grpSp>
      <p:grpSp>
        <p:nvGrpSpPr>
          <p:cNvPr name="Group 9" id="9"/>
          <p:cNvGrpSpPr>
            <a:grpSpLocks noChangeAspect="true"/>
          </p:cNvGrpSpPr>
          <p:nvPr/>
        </p:nvGrpSpPr>
        <p:grpSpPr>
          <a:xfrm rot="0">
            <a:off x="11658176" y="1028700"/>
            <a:ext cx="5601124" cy="6560433"/>
            <a:chOff x="0" y="0"/>
            <a:chExt cx="4597400" cy="5384800"/>
          </a:xfrm>
        </p:grpSpPr>
        <p:sp>
          <p:nvSpPr>
            <p:cNvPr name="Freeform 10" id="10"/>
            <p:cNvSpPr/>
            <p:nvPr/>
          </p:nvSpPr>
          <p:spPr>
            <a:xfrm>
              <a:off x="350520" y="69850"/>
              <a:ext cx="4161790" cy="4737100"/>
            </a:xfrm>
            <a:custGeom>
              <a:avLst/>
              <a:gdLst/>
              <a:ahLst/>
              <a:cxnLst/>
              <a:rect r="r" b="b" t="t" l="l"/>
              <a:pathLst>
                <a:path h="4737100" w="4161790">
                  <a:moveTo>
                    <a:pt x="4149090" y="327660"/>
                  </a:moveTo>
                  <a:lnTo>
                    <a:pt x="398780" y="1270"/>
                  </a:lnTo>
                  <a:cubicBezTo>
                    <a:pt x="391160" y="0"/>
                    <a:pt x="384810" y="6350"/>
                    <a:pt x="383540" y="13970"/>
                  </a:cubicBezTo>
                  <a:lnTo>
                    <a:pt x="1270" y="4395470"/>
                  </a:lnTo>
                  <a:cubicBezTo>
                    <a:pt x="0" y="4403090"/>
                    <a:pt x="6350" y="4409440"/>
                    <a:pt x="13970" y="4409440"/>
                  </a:cubicBezTo>
                  <a:lnTo>
                    <a:pt x="3764280" y="4735830"/>
                  </a:lnTo>
                  <a:cubicBezTo>
                    <a:pt x="3771900" y="4737100"/>
                    <a:pt x="3778250" y="4730750"/>
                    <a:pt x="3779520" y="4723130"/>
                  </a:cubicBezTo>
                  <a:lnTo>
                    <a:pt x="4161790" y="341630"/>
                  </a:lnTo>
                  <a:cubicBezTo>
                    <a:pt x="4161790" y="335280"/>
                    <a:pt x="4156710" y="328930"/>
                    <a:pt x="4149090" y="327660"/>
                  </a:cubicBezTo>
                  <a:close/>
                  <a:moveTo>
                    <a:pt x="3934460" y="529590"/>
                  </a:moveTo>
                  <a:lnTo>
                    <a:pt x="3652520" y="3763010"/>
                  </a:lnTo>
                  <a:cubicBezTo>
                    <a:pt x="3651250" y="3770630"/>
                    <a:pt x="3644900" y="3775710"/>
                    <a:pt x="3638550" y="3775710"/>
                  </a:cubicBezTo>
                  <a:lnTo>
                    <a:pt x="269240" y="3482340"/>
                  </a:lnTo>
                  <a:cubicBezTo>
                    <a:pt x="261620" y="3481070"/>
                    <a:pt x="256540" y="3474720"/>
                    <a:pt x="256540" y="3468370"/>
                  </a:cubicBezTo>
                  <a:lnTo>
                    <a:pt x="538480" y="233680"/>
                  </a:lnTo>
                  <a:cubicBezTo>
                    <a:pt x="539750" y="226060"/>
                    <a:pt x="546100" y="220980"/>
                    <a:pt x="553720" y="220980"/>
                  </a:cubicBezTo>
                  <a:lnTo>
                    <a:pt x="3921760" y="514350"/>
                  </a:lnTo>
                  <a:cubicBezTo>
                    <a:pt x="3929380" y="515620"/>
                    <a:pt x="3934460" y="521970"/>
                    <a:pt x="3934460" y="529590"/>
                  </a:cubicBezTo>
                  <a:close/>
                </a:path>
              </a:pathLst>
            </a:custGeom>
            <a:solidFill>
              <a:srgbClr val="F2F1EB"/>
            </a:solidFill>
          </p:spPr>
        </p:sp>
        <p:sp>
          <p:nvSpPr>
            <p:cNvPr name="Freeform 11" id="11"/>
            <p:cNvSpPr/>
            <p:nvPr/>
          </p:nvSpPr>
          <p:spPr>
            <a:xfrm>
              <a:off x="605790" y="289560"/>
              <a:ext cx="3679190" cy="3557270"/>
            </a:xfrm>
            <a:custGeom>
              <a:avLst/>
              <a:gdLst/>
              <a:ahLst/>
              <a:cxnLst/>
              <a:rect r="r" b="b" t="t" l="l"/>
              <a:pathLst>
                <a:path h="3557270" w="3679190">
                  <a:moveTo>
                    <a:pt x="3666490" y="294640"/>
                  </a:moveTo>
                  <a:lnTo>
                    <a:pt x="297180" y="1270"/>
                  </a:lnTo>
                  <a:cubicBezTo>
                    <a:pt x="289560" y="0"/>
                    <a:pt x="283210" y="6350"/>
                    <a:pt x="281940" y="13970"/>
                  </a:cubicBezTo>
                  <a:lnTo>
                    <a:pt x="1270" y="3247390"/>
                  </a:lnTo>
                  <a:cubicBezTo>
                    <a:pt x="0" y="3255010"/>
                    <a:pt x="6350" y="3261360"/>
                    <a:pt x="13970" y="3262630"/>
                  </a:cubicBezTo>
                  <a:lnTo>
                    <a:pt x="3382010" y="3556000"/>
                  </a:lnTo>
                  <a:cubicBezTo>
                    <a:pt x="3389630" y="3557270"/>
                    <a:pt x="3395980" y="3550920"/>
                    <a:pt x="3397250" y="3543300"/>
                  </a:cubicBezTo>
                  <a:lnTo>
                    <a:pt x="3679190" y="309880"/>
                  </a:lnTo>
                  <a:cubicBezTo>
                    <a:pt x="3679190" y="302260"/>
                    <a:pt x="3674110" y="295910"/>
                    <a:pt x="3666490" y="294640"/>
                  </a:cubicBezTo>
                  <a:close/>
                </a:path>
              </a:pathLst>
            </a:custGeom>
            <a:blipFill>
              <a:blip r:embed="rId2"/>
              <a:stretch>
                <a:fillRect l="-57593" r="-57593" t="0" b="0"/>
              </a:stretch>
            </a:blipFill>
          </p:spPr>
        </p:sp>
        <p:sp>
          <p:nvSpPr>
            <p:cNvPr name="Freeform 12" id="12"/>
            <p:cNvSpPr/>
            <p:nvPr/>
          </p:nvSpPr>
          <p:spPr>
            <a:xfrm>
              <a:off x="877570" y="289560"/>
              <a:ext cx="3407410" cy="3554730"/>
            </a:xfrm>
            <a:custGeom>
              <a:avLst/>
              <a:gdLst/>
              <a:ahLst/>
              <a:cxnLst/>
              <a:rect r="r" b="b" t="t" l="l"/>
              <a:pathLst>
                <a:path h="3554730" w="3407410">
                  <a:moveTo>
                    <a:pt x="3407410" y="304800"/>
                  </a:moveTo>
                  <a:cubicBezTo>
                    <a:pt x="3407410" y="304800"/>
                    <a:pt x="3406140" y="297180"/>
                    <a:pt x="3395980" y="294640"/>
                  </a:cubicBezTo>
                  <a:lnTo>
                    <a:pt x="3394710" y="294640"/>
                  </a:lnTo>
                  <a:lnTo>
                    <a:pt x="3383280" y="293370"/>
                  </a:lnTo>
                  <a:lnTo>
                    <a:pt x="15240" y="0"/>
                  </a:lnTo>
                  <a:cubicBezTo>
                    <a:pt x="8890" y="0"/>
                    <a:pt x="1270" y="1270"/>
                    <a:pt x="0" y="8890"/>
                  </a:cubicBezTo>
                  <a:lnTo>
                    <a:pt x="1270" y="15240"/>
                  </a:lnTo>
                  <a:cubicBezTo>
                    <a:pt x="3810" y="12700"/>
                    <a:pt x="8890" y="10160"/>
                    <a:pt x="13970" y="10160"/>
                  </a:cubicBezTo>
                  <a:lnTo>
                    <a:pt x="3393440" y="304800"/>
                  </a:lnTo>
                  <a:lnTo>
                    <a:pt x="3398520" y="304800"/>
                  </a:lnTo>
                  <a:lnTo>
                    <a:pt x="3116580" y="3543300"/>
                  </a:lnTo>
                  <a:cubicBezTo>
                    <a:pt x="3116580" y="3548380"/>
                    <a:pt x="3114040" y="3552190"/>
                    <a:pt x="3110230" y="3554730"/>
                  </a:cubicBezTo>
                  <a:lnTo>
                    <a:pt x="3114040" y="3554730"/>
                  </a:lnTo>
                  <a:cubicBezTo>
                    <a:pt x="3120390" y="3554730"/>
                    <a:pt x="3126740" y="3550920"/>
                    <a:pt x="3126740" y="3544570"/>
                  </a:cubicBezTo>
                  <a:lnTo>
                    <a:pt x="3407410" y="304800"/>
                  </a:lnTo>
                  <a:close/>
                </a:path>
              </a:pathLst>
            </a:custGeom>
            <a:solidFill>
              <a:srgbClr val="898888"/>
            </a:solidFill>
          </p:spPr>
        </p:sp>
        <p:sp>
          <p:nvSpPr>
            <p:cNvPr name="Freeform 13" id="13"/>
            <p:cNvSpPr/>
            <p:nvPr/>
          </p:nvSpPr>
          <p:spPr>
            <a:xfrm>
              <a:off x="353060" y="4452620"/>
              <a:ext cx="3789680" cy="356870"/>
            </a:xfrm>
            <a:custGeom>
              <a:avLst/>
              <a:gdLst/>
              <a:ahLst/>
              <a:cxnLst/>
              <a:rect r="r" b="b" t="t" l="l"/>
              <a:pathLst>
                <a:path h="356870" w="3789680">
                  <a:moveTo>
                    <a:pt x="15240" y="15240"/>
                  </a:moveTo>
                  <a:cubicBezTo>
                    <a:pt x="7620" y="13970"/>
                    <a:pt x="2540" y="7620"/>
                    <a:pt x="2540" y="0"/>
                  </a:cubicBezTo>
                  <a:lnTo>
                    <a:pt x="1270" y="13970"/>
                  </a:lnTo>
                  <a:cubicBezTo>
                    <a:pt x="0" y="21590"/>
                    <a:pt x="6350" y="27940"/>
                    <a:pt x="13970" y="29210"/>
                  </a:cubicBezTo>
                  <a:lnTo>
                    <a:pt x="3780790" y="356870"/>
                  </a:lnTo>
                  <a:cubicBezTo>
                    <a:pt x="3784600" y="356870"/>
                    <a:pt x="3787140" y="355600"/>
                    <a:pt x="3789680" y="354330"/>
                  </a:cubicBezTo>
                  <a:lnTo>
                    <a:pt x="3775710" y="342900"/>
                  </a:lnTo>
                  <a:lnTo>
                    <a:pt x="15240" y="15240"/>
                  </a:lnTo>
                  <a:close/>
                </a:path>
              </a:pathLst>
            </a:custGeom>
            <a:solidFill>
              <a:srgbClr val="898888"/>
            </a:solidFill>
          </p:spPr>
        </p:sp>
        <p:sp>
          <p:nvSpPr>
            <p:cNvPr name="Freeform 14" id="14"/>
            <p:cNvSpPr/>
            <p:nvPr/>
          </p:nvSpPr>
          <p:spPr>
            <a:xfrm>
              <a:off x="353060" y="74930"/>
              <a:ext cx="396240" cy="4408170"/>
            </a:xfrm>
            <a:custGeom>
              <a:avLst/>
              <a:gdLst/>
              <a:ahLst/>
              <a:cxnLst/>
              <a:rect r="r" b="b" t="t" l="l"/>
              <a:pathLst>
                <a:path h="4408170" w="396240">
                  <a:moveTo>
                    <a:pt x="13970" y="4392930"/>
                  </a:moveTo>
                  <a:lnTo>
                    <a:pt x="396240" y="8890"/>
                  </a:lnTo>
                  <a:lnTo>
                    <a:pt x="387350" y="0"/>
                  </a:lnTo>
                  <a:cubicBezTo>
                    <a:pt x="384810" y="1270"/>
                    <a:pt x="383540" y="5080"/>
                    <a:pt x="382270" y="8890"/>
                  </a:cubicBezTo>
                  <a:lnTo>
                    <a:pt x="1270" y="4391660"/>
                  </a:lnTo>
                  <a:cubicBezTo>
                    <a:pt x="0" y="4399280"/>
                    <a:pt x="6350" y="4405630"/>
                    <a:pt x="13970" y="4406900"/>
                  </a:cubicBezTo>
                  <a:lnTo>
                    <a:pt x="27940" y="4408170"/>
                  </a:lnTo>
                  <a:cubicBezTo>
                    <a:pt x="19050" y="4406900"/>
                    <a:pt x="13970" y="4400550"/>
                    <a:pt x="13970" y="4392930"/>
                  </a:cubicBezTo>
                  <a:close/>
                </a:path>
              </a:pathLst>
            </a:custGeom>
            <a:solidFill>
              <a:srgbClr val="898888"/>
            </a:solidFill>
          </p:spPr>
        </p:sp>
        <p:sp>
          <p:nvSpPr>
            <p:cNvPr name="Freeform 15" id="15"/>
            <p:cNvSpPr/>
            <p:nvPr/>
          </p:nvSpPr>
          <p:spPr>
            <a:xfrm>
              <a:off x="591820" y="292100"/>
              <a:ext cx="297180" cy="3260090"/>
            </a:xfrm>
            <a:custGeom>
              <a:avLst/>
              <a:gdLst/>
              <a:ahLst/>
              <a:cxnLst/>
              <a:rect r="r" b="b" t="t" l="l"/>
              <a:pathLst>
                <a:path h="3260090" w="297180">
                  <a:moveTo>
                    <a:pt x="15240" y="3244850"/>
                  </a:moveTo>
                  <a:lnTo>
                    <a:pt x="297180" y="11430"/>
                  </a:lnTo>
                  <a:lnTo>
                    <a:pt x="297180" y="8890"/>
                  </a:lnTo>
                  <a:lnTo>
                    <a:pt x="288290" y="0"/>
                  </a:lnTo>
                  <a:cubicBezTo>
                    <a:pt x="285750" y="2540"/>
                    <a:pt x="283210" y="5080"/>
                    <a:pt x="283210" y="10160"/>
                  </a:cubicBezTo>
                  <a:lnTo>
                    <a:pt x="1270" y="3243580"/>
                  </a:lnTo>
                  <a:cubicBezTo>
                    <a:pt x="0" y="3251200"/>
                    <a:pt x="6350" y="3257550"/>
                    <a:pt x="13970" y="3258820"/>
                  </a:cubicBezTo>
                  <a:lnTo>
                    <a:pt x="27940" y="3260090"/>
                  </a:lnTo>
                  <a:cubicBezTo>
                    <a:pt x="20320" y="3258820"/>
                    <a:pt x="13970" y="3252470"/>
                    <a:pt x="15240" y="3244850"/>
                  </a:cubicBezTo>
                  <a:close/>
                </a:path>
              </a:pathLst>
            </a:custGeom>
            <a:solidFill>
              <a:srgbClr val="FFFFFF"/>
            </a:solidFill>
          </p:spPr>
        </p:sp>
        <p:sp>
          <p:nvSpPr>
            <p:cNvPr name="Freeform 16" id="16"/>
            <p:cNvSpPr/>
            <p:nvPr/>
          </p:nvSpPr>
          <p:spPr>
            <a:xfrm>
              <a:off x="0" y="0"/>
              <a:ext cx="0" cy="0"/>
            </a:xfrm>
            <a:custGeom>
              <a:avLst/>
              <a:gdLst/>
              <a:ahLst/>
              <a:cxnLst/>
              <a:rect r="r" b="b" t="t" l="l"/>
              <a:pathLst>
                <a:path h="0" w="0"/>
              </a:pathLst>
            </a:custGeom>
            <a:solidFill>
              <a:srgbClr val="FFFFFF"/>
            </a:solidFill>
          </p:spPr>
        </p:sp>
        <p:sp>
          <p:nvSpPr>
            <p:cNvPr name="Freeform 17" id="17"/>
            <p:cNvSpPr/>
            <p:nvPr/>
          </p:nvSpPr>
          <p:spPr>
            <a:xfrm>
              <a:off x="593090" y="3526790"/>
              <a:ext cx="3404870" cy="322580"/>
            </a:xfrm>
            <a:custGeom>
              <a:avLst/>
              <a:gdLst/>
              <a:ahLst/>
              <a:cxnLst/>
              <a:rect r="r" b="b" t="t" l="l"/>
              <a:pathLst>
                <a:path h="322580" w="3404870">
                  <a:moveTo>
                    <a:pt x="3399790" y="308610"/>
                  </a:moveTo>
                  <a:lnTo>
                    <a:pt x="3395980" y="308610"/>
                  </a:lnTo>
                  <a:lnTo>
                    <a:pt x="15240" y="13970"/>
                  </a:lnTo>
                  <a:cubicBezTo>
                    <a:pt x="7620" y="12700"/>
                    <a:pt x="2540" y="6350"/>
                    <a:pt x="2540" y="0"/>
                  </a:cubicBezTo>
                  <a:lnTo>
                    <a:pt x="1270" y="13970"/>
                  </a:lnTo>
                  <a:cubicBezTo>
                    <a:pt x="0" y="21590"/>
                    <a:pt x="6350" y="27940"/>
                    <a:pt x="13970" y="29210"/>
                  </a:cubicBezTo>
                  <a:lnTo>
                    <a:pt x="3394710" y="322580"/>
                  </a:lnTo>
                  <a:cubicBezTo>
                    <a:pt x="3398520" y="322580"/>
                    <a:pt x="3402330" y="321310"/>
                    <a:pt x="3404870" y="318770"/>
                  </a:cubicBezTo>
                  <a:lnTo>
                    <a:pt x="3399790" y="308610"/>
                  </a:lnTo>
                  <a:close/>
                </a:path>
              </a:pathLst>
            </a:custGeom>
            <a:solidFill>
              <a:srgbClr val="FFFFFF"/>
            </a:solidFill>
          </p:spPr>
        </p:sp>
        <p:sp>
          <p:nvSpPr>
            <p:cNvPr name="Freeform 18" id="18"/>
            <p:cNvSpPr/>
            <p:nvPr/>
          </p:nvSpPr>
          <p:spPr>
            <a:xfrm>
              <a:off x="749300" y="80010"/>
              <a:ext cx="1270" cy="3810"/>
            </a:xfrm>
            <a:custGeom>
              <a:avLst/>
              <a:gdLst/>
              <a:ahLst/>
              <a:cxnLst/>
              <a:rect r="r" b="b" t="t" l="l"/>
              <a:pathLst>
                <a:path h="3810" w="1270">
                  <a:moveTo>
                    <a:pt x="0" y="3810"/>
                  </a:moveTo>
                  <a:lnTo>
                    <a:pt x="1270" y="0"/>
                  </a:lnTo>
                  <a:cubicBezTo>
                    <a:pt x="0" y="1270"/>
                    <a:pt x="0" y="2540"/>
                    <a:pt x="0" y="3810"/>
                  </a:cubicBezTo>
                  <a:close/>
                </a:path>
              </a:pathLst>
            </a:custGeom>
            <a:solidFill>
              <a:srgbClr val="FFFFFF"/>
            </a:solidFill>
          </p:spPr>
        </p:sp>
        <p:sp>
          <p:nvSpPr>
            <p:cNvPr name="Freeform 19" id="19"/>
            <p:cNvSpPr/>
            <p:nvPr/>
          </p:nvSpPr>
          <p:spPr>
            <a:xfrm>
              <a:off x="741680" y="71120"/>
              <a:ext cx="3789680" cy="355600"/>
            </a:xfrm>
            <a:custGeom>
              <a:avLst/>
              <a:gdLst/>
              <a:ahLst/>
              <a:cxnLst/>
              <a:rect r="r" b="b" t="t" l="l"/>
              <a:pathLst>
                <a:path h="355600" w="3789680">
                  <a:moveTo>
                    <a:pt x="3776980" y="327660"/>
                  </a:moveTo>
                  <a:lnTo>
                    <a:pt x="22860" y="1270"/>
                  </a:lnTo>
                  <a:lnTo>
                    <a:pt x="10160" y="0"/>
                  </a:lnTo>
                  <a:cubicBezTo>
                    <a:pt x="6350" y="0"/>
                    <a:pt x="2540" y="1270"/>
                    <a:pt x="0" y="3810"/>
                  </a:cubicBezTo>
                  <a:lnTo>
                    <a:pt x="7620" y="12700"/>
                  </a:lnTo>
                  <a:lnTo>
                    <a:pt x="8890" y="12700"/>
                  </a:lnTo>
                  <a:lnTo>
                    <a:pt x="3775710" y="340360"/>
                  </a:lnTo>
                  <a:cubicBezTo>
                    <a:pt x="3783330" y="341630"/>
                    <a:pt x="3788410" y="347980"/>
                    <a:pt x="3788410" y="355600"/>
                  </a:cubicBezTo>
                  <a:lnTo>
                    <a:pt x="3789680" y="341630"/>
                  </a:lnTo>
                  <a:cubicBezTo>
                    <a:pt x="3789680" y="335280"/>
                    <a:pt x="3784600" y="328930"/>
                    <a:pt x="3776980" y="327660"/>
                  </a:cubicBezTo>
                  <a:close/>
                </a:path>
              </a:pathLst>
            </a:custGeom>
            <a:solidFill>
              <a:srgbClr val="FFFFFF"/>
            </a:solidFill>
          </p:spPr>
        </p:sp>
        <p:sp>
          <p:nvSpPr>
            <p:cNvPr name="Freeform 20" id="20"/>
            <p:cNvSpPr/>
            <p:nvPr/>
          </p:nvSpPr>
          <p:spPr>
            <a:xfrm>
              <a:off x="4130040" y="408940"/>
              <a:ext cx="400050" cy="4396740"/>
            </a:xfrm>
            <a:custGeom>
              <a:avLst/>
              <a:gdLst/>
              <a:ahLst/>
              <a:cxnLst/>
              <a:rect r="r" b="b" t="t" l="l"/>
              <a:pathLst>
                <a:path h="4396740" w="400050">
                  <a:moveTo>
                    <a:pt x="19050" y="4387850"/>
                  </a:moveTo>
                  <a:lnTo>
                    <a:pt x="400050" y="13970"/>
                  </a:lnTo>
                  <a:cubicBezTo>
                    <a:pt x="400050" y="13970"/>
                    <a:pt x="392430" y="5080"/>
                    <a:pt x="389890" y="2540"/>
                  </a:cubicBezTo>
                  <a:cubicBezTo>
                    <a:pt x="389890" y="2540"/>
                    <a:pt x="387350" y="0"/>
                    <a:pt x="382270" y="0"/>
                  </a:cubicBezTo>
                  <a:lnTo>
                    <a:pt x="0" y="4385310"/>
                  </a:lnTo>
                  <a:lnTo>
                    <a:pt x="13970" y="4396740"/>
                  </a:lnTo>
                  <a:cubicBezTo>
                    <a:pt x="16510" y="4395470"/>
                    <a:pt x="19050" y="4391660"/>
                    <a:pt x="19050" y="4387850"/>
                  </a:cubicBezTo>
                  <a:close/>
                </a:path>
              </a:pathLst>
            </a:custGeom>
            <a:solidFill>
              <a:srgbClr val="FFFFFF"/>
            </a:solidFill>
          </p:spPr>
        </p:sp>
        <p:sp>
          <p:nvSpPr>
            <p:cNvPr name="Freeform 21" id="21"/>
            <p:cNvSpPr/>
            <p:nvPr/>
          </p:nvSpPr>
          <p:spPr>
            <a:xfrm>
              <a:off x="78740" y="900430"/>
              <a:ext cx="3792220" cy="4425950"/>
            </a:xfrm>
            <a:custGeom>
              <a:avLst/>
              <a:gdLst/>
              <a:ahLst/>
              <a:cxnLst/>
              <a:rect r="r" b="b" t="t" l="l"/>
              <a:pathLst>
                <a:path h="4425950" w="3792220">
                  <a:moveTo>
                    <a:pt x="3778250" y="0"/>
                  </a:moveTo>
                  <a:lnTo>
                    <a:pt x="13970" y="0"/>
                  </a:lnTo>
                  <a:cubicBezTo>
                    <a:pt x="6350" y="0"/>
                    <a:pt x="0" y="6350"/>
                    <a:pt x="0" y="13970"/>
                  </a:cubicBezTo>
                  <a:lnTo>
                    <a:pt x="0" y="4411980"/>
                  </a:lnTo>
                  <a:cubicBezTo>
                    <a:pt x="0" y="4419600"/>
                    <a:pt x="6350" y="4425950"/>
                    <a:pt x="13970" y="4425950"/>
                  </a:cubicBezTo>
                  <a:lnTo>
                    <a:pt x="3778250" y="4425950"/>
                  </a:lnTo>
                  <a:cubicBezTo>
                    <a:pt x="3785870" y="4425950"/>
                    <a:pt x="3792220" y="4419600"/>
                    <a:pt x="3792220" y="4411980"/>
                  </a:cubicBezTo>
                  <a:lnTo>
                    <a:pt x="3792220" y="12700"/>
                  </a:lnTo>
                  <a:cubicBezTo>
                    <a:pt x="3792220" y="5080"/>
                    <a:pt x="3785870" y="0"/>
                    <a:pt x="3778250" y="0"/>
                  </a:cubicBezTo>
                  <a:close/>
                  <a:moveTo>
                    <a:pt x="3582670" y="218440"/>
                  </a:moveTo>
                  <a:lnTo>
                    <a:pt x="3582670" y="3464560"/>
                  </a:lnTo>
                  <a:cubicBezTo>
                    <a:pt x="3582670" y="3472180"/>
                    <a:pt x="3576320" y="3478530"/>
                    <a:pt x="3568700" y="3478530"/>
                  </a:cubicBezTo>
                  <a:lnTo>
                    <a:pt x="186690" y="3478530"/>
                  </a:lnTo>
                  <a:cubicBezTo>
                    <a:pt x="179070" y="3478530"/>
                    <a:pt x="172720" y="3472180"/>
                    <a:pt x="172720" y="3464560"/>
                  </a:cubicBezTo>
                  <a:lnTo>
                    <a:pt x="172720" y="218440"/>
                  </a:lnTo>
                  <a:cubicBezTo>
                    <a:pt x="172720" y="210820"/>
                    <a:pt x="179070" y="204470"/>
                    <a:pt x="186690" y="204470"/>
                  </a:cubicBezTo>
                  <a:lnTo>
                    <a:pt x="3568700" y="204470"/>
                  </a:lnTo>
                  <a:cubicBezTo>
                    <a:pt x="3576320" y="204470"/>
                    <a:pt x="3582670" y="210820"/>
                    <a:pt x="3582670" y="218440"/>
                  </a:cubicBezTo>
                  <a:close/>
                </a:path>
              </a:pathLst>
            </a:custGeom>
            <a:solidFill>
              <a:srgbClr val="F2F1EB"/>
            </a:solidFill>
          </p:spPr>
        </p:sp>
        <p:sp>
          <p:nvSpPr>
            <p:cNvPr name="Freeform 22" id="22"/>
            <p:cNvSpPr/>
            <p:nvPr/>
          </p:nvSpPr>
          <p:spPr>
            <a:xfrm>
              <a:off x="251460" y="1104900"/>
              <a:ext cx="3409950" cy="3274060"/>
            </a:xfrm>
            <a:custGeom>
              <a:avLst/>
              <a:gdLst/>
              <a:ahLst/>
              <a:cxnLst/>
              <a:rect r="r" b="b" t="t" l="l"/>
              <a:pathLst>
                <a:path h="3274060" w="340995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9950" y="6350"/>
                    <a:pt x="3403600" y="0"/>
                    <a:pt x="3395980" y="0"/>
                  </a:cubicBezTo>
                  <a:close/>
                </a:path>
              </a:pathLst>
            </a:custGeom>
            <a:blipFill>
              <a:blip r:embed="rId3"/>
              <a:stretch>
                <a:fillRect l="0" r="0" t="-15094" b="-15094"/>
              </a:stretch>
            </a:blipFill>
          </p:spPr>
        </p:sp>
        <p:sp>
          <p:nvSpPr>
            <p:cNvPr name="Freeform 23" id="23"/>
            <p:cNvSpPr/>
            <p:nvPr/>
          </p:nvSpPr>
          <p:spPr>
            <a:xfrm>
              <a:off x="240030" y="1106170"/>
              <a:ext cx="3421380" cy="3274060"/>
            </a:xfrm>
            <a:custGeom>
              <a:avLst/>
              <a:gdLst/>
              <a:ahLst/>
              <a:cxnLst/>
              <a:rect r="r" b="b" t="t" l="l"/>
              <a:pathLst>
                <a:path h="3274060" w="3421380">
                  <a:moveTo>
                    <a:pt x="3421380" y="8890"/>
                  </a:moveTo>
                  <a:cubicBezTo>
                    <a:pt x="3421380" y="8890"/>
                    <a:pt x="3418840" y="1270"/>
                    <a:pt x="3408680" y="0"/>
                  </a:cubicBezTo>
                  <a:lnTo>
                    <a:pt x="13970" y="0"/>
                  </a:lnTo>
                  <a:cubicBezTo>
                    <a:pt x="7620" y="0"/>
                    <a:pt x="0" y="2540"/>
                    <a:pt x="0" y="10160"/>
                  </a:cubicBezTo>
                  <a:lnTo>
                    <a:pt x="2540" y="16510"/>
                  </a:lnTo>
                  <a:cubicBezTo>
                    <a:pt x="5080" y="12700"/>
                    <a:pt x="10160" y="11430"/>
                    <a:pt x="13970" y="11430"/>
                  </a:cubicBezTo>
                  <a:lnTo>
                    <a:pt x="3411220" y="11430"/>
                  </a:lnTo>
                  <a:lnTo>
                    <a:pt x="3411220" y="3262630"/>
                  </a:lnTo>
                  <a:cubicBezTo>
                    <a:pt x="3411220" y="3267710"/>
                    <a:pt x="3408680" y="3271520"/>
                    <a:pt x="3406140" y="3274060"/>
                  </a:cubicBezTo>
                  <a:lnTo>
                    <a:pt x="3409950" y="3274060"/>
                  </a:lnTo>
                  <a:cubicBezTo>
                    <a:pt x="3416300" y="3274060"/>
                    <a:pt x="3421380" y="3268980"/>
                    <a:pt x="3421380" y="3262630"/>
                  </a:cubicBezTo>
                  <a:lnTo>
                    <a:pt x="3421380" y="8890"/>
                  </a:lnTo>
                  <a:close/>
                </a:path>
              </a:pathLst>
            </a:custGeom>
            <a:solidFill>
              <a:srgbClr val="898888"/>
            </a:solidFill>
          </p:spPr>
        </p:sp>
        <p:sp>
          <p:nvSpPr>
            <p:cNvPr name="Freeform 24" id="24"/>
            <p:cNvSpPr/>
            <p:nvPr/>
          </p:nvSpPr>
          <p:spPr>
            <a:xfrm>
              <a:off x="81280" y="5299710"/>
              <a:ext cx="3804920" cy="27940"/>
            </a:xfrm>
            <a:custGeom>
              <a:avLst/>
              <a:gdLst/>
              <a:ahLst/>
              <a:cxnLst/>
              <a:rect r="r" b="b" t="t" l="l"/>
              <a:pathLst>
                <a:path h="27940" w="3804920">
                  <a:moveTo>
                    <a:pt x="13970" y="13970"/>
                  </a:moveTo>
                  <a:cubicBezTo>
                    <a:pt x="6350" y="13970"/>
                    <a:pt x="0" y="7620"/>
                    <a:pt x="0" y="0"/>
                  </a:cubicBezTo>
                  <a:lnTo>
                    <a:pt x="0" y="13970"/>
                  </a:lnTo>
                  <a:cubicBezTo>
                    <a:pt x="0" y="21590"/>
                    <a:pt x="6350" y="27940"/>
                    <a:pt x="13970" y="27940"/>
                  </a:cubicBezTo>
                  <a:lnTo>
                    <a:pt x="3796030" y="27940"/>
                  </a:lnTo>
                  <a:cubicBezTo>
                    <a:pt x="3799840" y="27940"/>
                    <a:pt x="3802380" y="26670"/>
                    <a:pt x="3804920" y="24130"/>
                  </a:cubicBezTo>
                  <a:lnTo>
                    <a:pt x="3790950" y="13970"/>
                  </a:lnTo>
                  <a:lnTo>
                    <a:pt x="13970" y="13970"/>
                  </a:lnTo>
                  <a:close/>
                </a:path>
              </a:pathLst>
            </a:custGeom>
            <a:solidFill>
              <a:srgbClr val="898888"/>
            </a:solidFill>
          </p:spPr>
        </p:sp>
        <p:sp>
          <p:nvSpPr>
            <p:cNvPr name="Freeform 25" id="25"/>
            <p:cNvSpPr/>
            <p:nvPr/>
          </p:nvSpPr>
          <p:spPr>
            <a:xfrm>
              <a:off x="81280" y="904240"/>
              <a:ext cx="27940" cy="4422140"/>
            </a:xfrm>
            <a:custGeom>
              <a:avLst/>
              <a:gdLst/>
              <a:ahLst/>
              <a:cxnLst/>
              <a:rect r="r" b="b" t="t" l="l"/>
              <a:pathLst>
                <a:path h="4422140" w="27940">
                  <a:moveTo>
                    <a:pt x="12700" y="4409440"/>
                  </a:moveTo>
                  <a:lnTo>
                    <a:pt x="12700" y="8890"/>
                  </a:lnTo>
                  <a:lnTo>
                    <a:pt x="3810" y="0"/>
                  </a:lnTo>
                  <a:cubicBezTo>
                    <a:pt x="1270" y="2540"/>
                    <a:pt x="0" y="5080"/>
                    <a:pt x="0" y="8890"/>
                  </a:cubicBezTo>
                  <a:lnTo>
                    <a:pt x="0" y="4408170"/>
                  </a:lnTo>
                  <a:cubicBezTo>
                    <a:pt x="0" y="4415790"/>
                    <a:pt x="6350" y="4422140"/>
                    <a:pt x="13970" y="4422140"/>
                  </a:cubicBezTo>
                  <a:lnTo>
                    <a:pt x="27940" y="4422140"/>
                  </a:lnTo>
                  <a:cubicBezTo>
                    <a:pt x="19050" y="4422140"/>
                    <a:pt x="12700" y="4415790"/>
                    <a:pt x="12700" y="4409440"/>
                  </a:cubicBezTo>
                  <a:close/>
                </a:path>
              </a:pathLst>
            </a:custGeom>
            <a:solidFill>
              <a:srgbClr val="898888"/>
            </a:solidFill>
          </p:spPr>
        </p:sp>
        <p:sp>
          <p:nvSpPr>
            <p:cNvPr name="Freeform 26" id="26"/>
            <p:cNvSpPr/>
            <p:nvPr/>
          </p:nvSpPr>
          <p:spPr>
            <a:xfrm>
              <a:off x="238760" y="1108710"/>
              <a:ext cx="27940" cy="3270250"/>
            </a:xfrm>
            <a:custGeom>
              <a:avLst/>
              <a:gdLst/>
              <a:ahLst/>
              <a:cxnLst/>
              <a:rect r="r" b="b" t="t" l="l"/>
              <a:pathLst>
                <a:path h="3270250" w="27940">
                  <a:moveTo>
                    <a:pt x="12700" y="3256280"/>
                  </a:moveTo>
                  <a:lnTo>
                    <a:pt x="12700" y="7620"/>
                  </a:lnTo>
                  <a:lnTo>
                    <a:pt x="3810" y="0"/>
                  </a:lnTo>
                  <a:cubicBezTo>
                    <a:pt x="1270" y="2540"/>
                    <a:pt x="0" y="6350"/>
                    <a:pt x="0" y="10160"/>
                  </a:cubicBezTo>
                  <a:lnTo>
                    <a:pt x="0" y="3256280"/>
                  </a:lnTo>
                  <a:cubicBezTo>
                    <a:pt x="0" y="3263900"/>
                    <a:pt x="6350" y="3270250"/>
                    <a:pt x="13970" y="3270250"/>
                  </a:cubicBezTo>
                  <a:lnTo>
                    <a:pt x="27940" y="3270250"/>
                  </a:lnTo>
                  <a:cubicBezTo>
                    <a:pt x="19050" y="3270250"/>
                    <a:pt x="12700" y="3263900"/>
                    <a:pt x="12700" y="3256280"/>
                  </a:cubicBezTo>
                  <a:close/>
                </a:path>
              </a:pathLst>
            </a:custGeom>
            <a:solidFill>
              <a:srgbClr val="FFFFFF"/>
            </a:solidFill>
          </p:spPr>
        </p:sp>
        <p:sp>
          <p:nvSpPr>
            <p:cNvPr name="Freeform 27" id="27"/>
            <p:cNvSpPr/>
            <p:nvPr/>
          </p:nvSpPr>
          <p:spPr>
            <a:xfrm>
              <a:off x="0" y="0"/>
              <a:ext cx="0" cy="0"/>
            </a:xfrm>
            <a:custGeom>
              <a:avLst/>
              <a:gdLst/>
              <a:ahLst/>
              <a:cxnLst/>
              <a:rect r="r" b="b" t="t" l="l"/>
              <a:pathLst>
                <a:path h="0" w="0"/>
              </a:pathLst>
            </a:custGeom>
            <a:solidFill>
              <a:srgbClr val="FFFFFF"/>
            </a:solidFill>
          </p:spPr>
        </p:sp>
        <p:sp>
          <p:nvSpPr>
            <p:cNvPr name="Freeform 28" id="28"/>
            <p:cNvSpPr/>
            <p:nvPr/>
          </p:nvSpPr>
          <p:spPr>
            <a:xfrm>
              <a:off x="240030" y="4354830"/>
              <a:ext cx="3417570" cy="27940"/>
            </a:xfrm>
            <a:custGeom>
              <a:avLst/>
              <a:gdLst/>
              <a:ahLst/>
              <a:cxnLst/>
              <a:rect r="r" b="b" t="t" l="l"/>
              <a:pathLst>
                <a:path h="27940" w="3417570">
                  <a:moveTo>
                    <a:pt x="3411220" y="12700"/>
                  </a:moveTo>
                  <a:cubicBezTo>
                    <a:pt x="3409950" y="12700"/>
                    <a:pt x="3408680" y="13970"/>
                    <a:pt x="3407410" y="13970"/>
                  </a:cubicBezTo>
                  <a:lnTo>
                    <a:pt x="13970" y="13970"/>
                  </a:lnTo>
                  <a:cubicBezTo>
                    <a:pt x="6350" y="13970"/>
                    <a:pt x="0" y="7620"/>
                    <a:pt x="0" y="0"/>
                  </a:cubicBezTo>
                  <a:lnTo>
                    <a:pt x="0" y="13970"/>
                  </a:lnTo>
                  <a:cubicBezTo>
                    <a:pt x="0" y="21590"/>
                    <a:pt x="6350" y="27940"/>
                    <a:pt x="13970" y="27940"/>
                  </a:cubicBezTo>
                  <a:lnTo>
                    <a:pt x="3407410" y="27940"/>
                  </a:lnTo>
                  <a:cubicBezTo>
                    <a:pt x="3411220" y="27940"/>
                    <a:pt x="3415030" y="25400"/>
                    <a:pt x="3417570" y="22860"/>
                  </a:cubicBezTo>
                  <a:lnTo>
                    <a:pt x="3411220" y="12700"/>
                  </a:lnTo>
                  <a:close/>
                </a:path>
              </a:pathLst>
            </a:custGeom>
            <a:solidFill>
              <a:srgbClr val="FFFFFF"/>
            </a:solidFill>
          </p:spPr>
        </p:sp>
        <p:sp>
          <p:nvSpPr>
            <p:cNvPr name="Freeform 29" id="29"/>
            <p:cNvSpPr/>
            <p:nvPr/>
          </p:nvSpPr>
          <p:spPr>
            <a:xfrm>
              <a:off x="93980" y="909320"/>
              <a:ext cx="1270" cy="3810"/>
            </a:xfrm>
            <a:custGeom>
              <a:avLst/>
              <a:gdLst/>
              <a:ahLst/>
              <a:cxnLst/>
              <a:rect r="r" b="b" t="t" l="l"/>
              <a:pathLst>
                <a:path h="3810" w="1270">
                  <a:moveTo>
                    <a:pt x="0" y="3810"/>
                  </a:moveTo>
                  <a:lnTo>
                    <a:pt x="1270" y="0"/>
                  </a:lnTo>
                  <a:cubicBezTo>
                    <a:pt x="0" y="1270"/>
                    <a:pt x="0" y="2540"/>
                    <a:pt x="0" y="3810"/>
                  </a:cubicBezTo>
                  <a:close/>
                </a:path>
              </a:pathLst>
            </a:custGeom>
            <a:solidFill>
              <a:srgbClr val="FFFFFF"/>
            </a:solidFill>
          </p:spPr>
        </p:sp>
        <p:sp>
          <p:nvSpPr>
            <p:cNvPr name="Freeform 30" id="30"/>
            <p:cNvSpPr/>
            <p:nvPr/>
          </p:nvSpPr>
          <p:spPr>
            <a:xfrm>
              <a:off x="85090" y="899160"/>
              <a:ext cx="3806190" cy="27940"/>
            </a:xfrm>
            <a:custGeom>
              <a:avLst/>
              <a:gdLst/>
              <a:ahLst/>
              <a:cxnLst/>
              <a:rect r="r" b="b" t="t" l="l"/>
              <a:pathLst>
                <a:path h="27940" w="3806190">
                  <a:moveTo>
                    <a:pt x="3790950" y="0"/>
                  </a:moveTo>
                  <a:lnTo>
                    <a:pt x="10160" y="0"/>
                  </a:lnTo>
                  <a:cubicBezTo>
                    <a:pt x="6350" y="0"/>
                    <a:pt x="2540" y="2540"/>
                    <a:pt x="0" y="5080"/>
                  </a:cubicBezTo>
                  <a:lnTo>
                    <a:pt x="8890" y="13970"/>
                  </a:lnTo>
                  <a:lnTo>
                    <a:pt x="3792220" y="13970"/>
                  </a:lnTo>
                  <a:cubicBezTo>
                    <a:pt x="3799840" y="13970"/>
                    <a:pt x="3806190" y="20320"/>
                    <a:pt x="3806190" y="27940"/>
                  </a:cubicBezTo>
                  <a:lnTo>
                    <a:pt x="3806190" y="13970"/>
                  </a:lnTo>
                  <a:cubicBezTo>
                    <a:pt x="3804920" y="6350"/>
                    <a:pt x="3798570" y="0"/>
                    <a:pt x="3790950" y="0"/>
                  </a:cubicBezTo>
                  <a:close/>
                </a:path>
              </a:pathLst>
            </a:custGeom>
            <a:solidFill>
              <a:srgbClr val="FFFFFF"/>
            </a:solidFill>
          </p:spPr>
        </p:sp>
        <p:sp>
          <p:nvSpPr>
            <p:cNvPr name="Freeform 31" id="31"/>
            <p:cNvSpPr/>
            <p:nvPr/>
          </p:nvSpPr>
          <p:spPr>
            <a:xfrm>
              <a:off x="3869690" y="910590"/>
              <a:ext cx="20320" cy="4413250"/>
            </a:xfrm>
            <a:custGeom>
              <a:avLst/>
              <a:gdLst/>
              <a:ahLst/>
              <a:cxnLst/>
              <a:rect r="r" b="b" t="t" l="l"/>
              <a:pathLst>
                <a:path h="4413250" w="20320">
                  <a:moveTo>
                    <a:pt x="20320" y="4401820"/>
                  </a:moveTo>
                  <a:lnTo>
                    <a:pt x="20320" y="12700"/>
                  </a:lnTo>
                  <a:cubicBezTo>
                    <a:pt x="20320" y="12700"/>
                    <a:pt x="11430" y="5080"/>
                    <a:pt x="8890" y="2540"/>
                  </a:cubicBezTo>
                  <a:cubicBezTo>
                    <a:pt x="8890" y="2540"/>
                    <a:pt x="6350" y="0"/>
                    <a:pt x="0" y="0"/>
                  </a:cubicBezTo>
                  <a:lnTo>
                    <a:pt x="0" y="4403090"/>
                  </a:lnTo>
                  <a:lnTo>
                    <a:pt x="15240" y="4413250"/>
                  </a:lnTo>
                  <a:cubicBezTo>
                    <a:pt x="19050" y="4410710"/>
                    <a:pt x="20320" y="4406900"/>
                    <a:pt x="20320" y="4401820"/>
                  </a:cubicBezTo>
                  <a:close/>
                </a:path>
              </a:pathLst>
            </a:custGeom>
            <a:solidFill>
              <a:srgbClr val="FFFFFF"/>
            </a:solidFill>
          </p:spPr>
        </p:sp>
      </p:grpSp>
      <p:pic>
        <p:nvPicPr>
          <p:cNvPr name="Picture 32" id="32"/>
          <p:cNvPicPr>
            <a:picLocks noChangeAspect="true"/>
          </p:cNvPicPr>
          <p:nvPr/>
        </p:nvPicPr>
        <p:blipFill>
          <a:blip r:embed="rId4">
            <a:alphaModFix amt="5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658176" y="7825784"/>
            <a:ext cx="5100961" cy="1982999"/>
          </a:xfrm>
          <a:prstGeom prst="rect">
            <a:avLst/>
          </a:prstGeom>
        </p:spPr>
      </p:pic>
      <p:pic>
        <p:nvPicPr>
          <p:cNvPr name="Picture 33" id="3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28700" y="925859"/>
            <a:ext cx="1059788" cy="812062"/>
          </a:xfrm>
          <a:prstGeom prst="rect">
            <a:avLst/>
          </a:prstGeom>
        </p:spPr>
      </p:pic>
      <p:sp>
        <p:nvSpPr>
          <p:cNvPr name="TextBox 34" id="34"/>
          <p:cNvSpPr txBox="true"/>
          <p:nvPr/>
        </p:nvSpPr>
        <p:spPr>
          <a:xfrm rot="0">
            <a:off x="1028700" y="3120241"/>
            <a:ext cx="8975085" cy="2778128"/>
          </a:xfrm>
          <a:prstGeom prst="rect">
            <a:avLst/>
          </a:prstGeom>
        </p:spPr>
        <p:txBody>
          <a:bodyPr anchor="t" rtlCol="false" tIns="0" lIns="0" bIns="0" rIns="0">
            <a:spAutoFit/>
          </a:bodyPr>
          <a:lstStyle/>
          <a:p>
            <a:pPr>
              <a:lnSpc>
                <a:spcPts val="11199"/>
              </a:lnSpc>
            </a:pPr>
            <a:r>
              <a:rPr lang="en-US" sz="7999">
                <a:solidFill>
                  <a:srgbClr val="F7F7F7"/>
                </a:solidFill>
                <a:latin typeface="Montserrat Bold"/>
              </a:rPr>
              <a:t>Website đặt </a:t>
            </a:r>
          </a:p>
          <a:p>
            <a:pPr>
              <a:lnSpc>
                <a:spcPts val="11199"/>
              </a:lnSpc>
            </a:pPr>
            <a:r>
              <a:rPr lang="en-US" sz="7999">
                <a:solidFill>
                  <a:srgbClr val="F7F7F7"/>
                </a:solidFill>
                <a:latin typeface="Montserrat Bold"/>
              </a:rPr>
              <a:t>phòng khách sạn </a:t>
            </a:r>
          </a:p>
        </p:txBody>
      </p:sp>
      <p:sp>
        <p:nvSpPr>
          <p:cNvPr name="TextBox 35" id="35"/>
          <p:cNvSpPr txBox="true"/>
          <p:nvPr/>
        </p:nvSpPr>
        <p:spPr>
          <a:xfrm rot="0">
            <a:off x="2468949" y="991199"/>
            <a:ext cx="3462815" cy="936625"/>
          </a:xfrm>
          <a:prstGeom prst="rect">
            <a:avLst/>
          </a:prstGeom>
        </p:spPr>
        <p:txBody>
          <a:bodyPr anchor="t" rtlCol="false" tIns="0" lIns="0" bIns="0" rIns="0">
            <a:spAutoFit/>
          </a:bodyPr>
          <a:lstStyle/>
          <a:p>
            <a:pPr>
              <a:lnSpc>
                <a:spcPts val="7699"/>
              </a:lnSpc>
              <a:spcBef>
                <a:spcPct val="0"/>
              </a:spcBef>
            </a:pPr>
            <a:r>
              <a:rPr lang="en-US" sz="5499">
                <a:solidFill>
                  <a:srgbClr val="F7F7F7"/>
                </a:solidFill>
                <a:latin typeface="Public Sans"/>
              </a:rPr>
              <a:t>ĐỒ ÁN</a:t>
            </a:r>
          </a:p>
        </p:txBody>
      </p:sp>
      <p:sp>
        <p:nvSpPr>
          <p:cNvPr name="TextBox 36" id="36"/>
          <p:cNvSpPr txBox="true"/>
          <p:nvPr/>
        </p:nvSpPr>
        <p:spPr>
          <a:xfrm rot="0">
            <a:off x="1028700" y="7710662"/>
            <a:ext cx="10916872" cy="1563050"/>
          </a:xfrm>
          <a:prstGeom prst="rect">
            <a:avLst/>
          </a:prstGeom>
        </p:spPr>
        <p:txBody>
          <a:bodyPr anchor="t" rtlCol="false" tIns="0" lIns="0" bIns="0" rIns="0">
            <a:spAutoFit/>
          </a:bodyPr>
          <a:lstStyle/>
          <a:p>
            <a:pPr>
              <a:lnSpc>
                <a:spcPts val="4147"/>
              </a:lnSpc>
            </a:pPr>
            <a:r>
              <a:rPr lang="en-US" spc="11" sz="2962">
                <a:solidFill>
                  <a:srgbClr val="F9FCFF"/>
                </a:solidFill>
                <a:latin typeface="Public Sans Bold"/>
              </a:rPr>
              <a:t>TRƯỜNG ĐẠI HỌC TÀI NGUYÊN VÀ MÔI TRƯỜNG HÀ NỘI</a:t>
            </a:r>
          </a:p>
          <a:p>
            <a:pPr>
              <a:lnSpc>
                <a:spcPts val="4147"/>
              </a:lnSpc>
            </a:pPr>
            <a:r>
              <a:rPr lang="en-US" spc="4" sz="2962">
                <a:solidFill>
                  <a:srgbClr val="F9FCFF"/>
                </a:solidFill>
                <a:latin typeface="Public Sans Bold"/>
              </a:rPr>
              <a:t>KHOA CÔNG NGHỆ THÔNG TIN</a:t>
            </a:r>
          </a:p>
          <a:p>
            <a:pPr>
              <a:lnSpc>
                <a:spcPts val="4147"/>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1371600" cy="1371600"/>
          </a:xfrm>
        </p:grpSpPr>
        <p:grpSp>
          <p:nvGrpSpPr>
            <p:cNvPr name="Group 3" id="3"/>
            <p:cNvGrpSpPr/>
            <p:nvPr/>
          </p:nvGrpSpPr>
          <p:grpSpPr>
            <a:xfrm rot="0">
              <a:off x="0" y="0"/>
              <a:ext cx="1371600" cy="1371600"/>
              <a:chOff x="0" y="0"/>
              <a:chExt cx="1913890" cy="1913890"/>
            </a:xfrm>
          </p:grpSpPr>
          <p:sp>
            <p:nvSpPr>
              <p:cNvPr name="Freeform 4" id="4"/>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8AABCA"/>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4140" y="444140"/>
              <a:ext cx="483320" cy="483320"/>
            </a:xfrm>
            <a:prstGeom prst="rect">
              <a:avLst/>
            </a:prstGeom>
          </p:spPr>
        </p:pic>
      </p:grpSp>
      <p:grpSp>
        <p:nvGrpSpPr>
          <p:cNvPr name="Group 6" id="6"/>
          <p:cNvGrpSpPr/>
          <p:nvPr/>
        </p:nvGrpSpPr>
        <p:grpSpPr>
          <a:xfrm rot="0">
            <a:off x="0" y="7592411"/>
            <a:ext cx="224444" cy="1665889"/>
            <a:chOff x="0" y="0"/>
            <a:chExt cx="643088" cy="4773195"/>
          </a:xfrm>
        </p:grpSpPr>
        <p:sp>
          <p:nvSpPr>
            <p:cNvPr name="Freeform 7" id="7"/>
            <p:cNvSpPr/>
            <p:nvPr/>
          </p:nvSpPr>
          <p:spPr>
            <a:xfrm>
              <a:off x="0" y="0"/>
              <a:ext cx="643088" cy="4773195"/>
            </a:xfrm>
            <a:custGeom>
              <a:avLst/>
              <a:gdLst/>
              <a:ahLst/>
              <a:cxnLst/>
              <a:rect r="r" b="b" t="t" l="l"/>
              <a:pathLst>
                <a:path h="4773195" w="643088">
                  <a:moveTo>
                    <a:pt x="0" y="0"/>
                  </a:moveTo>
                  <a:lnTo>
                    <a:pt x="643088" y="0"/>
                  </a:lnTo>
                  <a:lnTo>
                    <a:pt x="643088" y="4773195"/>
                  </a:lnTo>
                  <a:lnTo>
                    <a:pt x="0" y="4773195"/>
                  </a:lnTo>
                  <a:close/>
                </a:path>
              </a:pathLst>
            </a:custGeom>
            <a:solidFill>
              <a:srgbClr val="8AABCA"/>
            </a:solidFill>
          </p:spPr>
        </p:sp>
      </p:grpSp>
      <p:pic>
        <p:nvPicPr>
          <p:cNvPr name="Picture 8" id="8"/>
          <p:cNvPicPr>
            <a:picLocks noChangeAspect="true"/>
          </p:cNvPicPr>
          <p:nvPr/>
        </p:nvPicPr>
        <p:blipFill>
          <a:blip r:embed="rId4"/>
          <a:srcRect l="0" t="0" r="0" b="0"/>
          <a:stretch>
            <a:fillRect/>
          </a:stretch>
        </p:blipFill>
        <p:spPr>
          <a:xfrm flipH="false" flipV="false" rot="0">
            <a:off x="1374979" y="419973"/>
            <a:ext cx="15557092" cy="8945026"/>
          </a:xfrm>
          <a:prstGeom prst="rect">
            <a:avLst/>
          </a:prstGeom>
        </p:spPr>
      </p:pic>
      <p:sp>
        <p:nvSpPr>
          <p:cNvPr name="TextBox 9" id="9"/>
          <p:cNvSpPr txBox="true"/>
          <p:nvPr/>
        </p:nvSpPr>
        <p:spPr>
          <a:xfrm rot="0">
            <a:off x="7298085" y="9402226"/>
            <a:ext cx="3691830" cy="4152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Garbata"/>
              </a:rPr>
              <a:t>Biểu đồ Usecase tổng quát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063399" y="450445"/>
            <a:ext cx="14161201" cy="8807855"/>
          </a:xfrm>
          <a:prstGeom prst="rect">
            <a:avLst/>
          </a:prstGeom>
        </p:spPr>
      </p:pic>
      <p:sp>
        <p:nvSpPr>
          <p:cNvPr name="TextBox 3" id="3"/>
          <p:cNvSpPr txBox="true"/>
          <p:nvPr/>
        </p:nvSpPr>
        <p:spPr>
          <a:xfrm rot="0">
            <a:off x="7579444" y="9470475"/>
            <a:ext cx="3129111" cy="4152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Garbata"/>
              </a:rPr>
              <a:t>Sơ đồ thực thể liên kết</a:t>
            </a:r>
          </a:p>
        </p:txBody>
      </p:sp>
      <p:grpSp>
        <p:nvGrpSpPr>
          <p:cNvPr name="Group 4" id="4"/>
          <p:cNvGrpSpPr/>
          <p:nvPr/>
        </p:nvGrpSpPr>
        <p:grpSpPr>
          <a:xfrm rot="0">
            <a:off x="17259300" y="0"/>
            <a:ext cx="1028700" cy="1028700"/>
            <a:chOff x="0" y="0"/>
            <a:chExt cx="1371600" cy="1371600"/>
          </a:xfrm>
        </p:grpSpPr>
        <p:grpSp>
          <p:nvGrpSpPr>
            <p:cNvPr name="Group 5" id="5"/>
            <p:cNvGrpSpPr/>
            <p:nvPr/>
          </p:nvGrpSpPr>
          <p:grpSpPr>
            <a:xfrm rot="0">
              <a:off x="0" y="0"/>
              <a:ext cx="1371600" cy="1371600"/>
              <a:chOff x="0" y="0"/>
              <a:chExt cx="1913890" cy="1913890"/>
            </a:xfrm>
          </p:grpSpPr>
          <p:sp>
            <p:nvSpPr>
              <p:cNvPr name="Freeform 6" id="6"/>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8AABCA"/>
              </a:solidFill>
            </p:spPr>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44140" y="444140"/>
              <a:ext cx="483320" cy="483320"/>
            </a:xfrm>
            <a:prstGeom prst="rect">
              <a:avLst/>
            </a:prstGeom>
          </p:spPr>
        </p:pic>
      </p:grpSp>
      <p:grpSp>
        <p:nvGrpSpPr>
          <p:cNvPr name="Group 8" id="8"/>
          <p:cNvGrpSpPr/>
          <p:nvPr/>
        </p:nvGrpSpPr>
        <p:grpSpPr>
          <a:xfrm rot="0">
            <a:off x="0" y="7592411"/>
            <a:ext cx="224444" cy="1665889"/>
            <a:chOff x="0" y="0"/>
            <a:chExt cx="643088" cy="4773195"/>
          </a:xfrm>
        </p:grpSpPr>
        <p:sp>
          <p:nvSpPr>
            <p:cNvPr name="Freeform 9" id="9"/>
            <p:cNvSpPr/>
            <p:nvPr/>
          </p:nvSpPr>
          <p:spPr>
            <a:xfrm>
              <a:off x="0" y="0"/>
              <a:ext cx="643088" cy="4773195"/>
            </a:xfrm>
            <a:custGeom>
              <a:avLst/>
              <a:gdLst/>
              <a:ahLst/>
              <a:cxnLst/>
              <a:rect r="r" b="b" t="t" l="l"/>
              <a:pathLst>
                <a:path h="4773195" w="643088">
                  <a:moveTo>
                    <a:pt x="0" y="0"/>
                  </a:moveTo>
                  <a:lnTo>
                    <a:pt x="643088" y="0"/>
                  </a:lnTo>
                  <a:lnTo>
                    <a:pt x="643088" y="4773195"/>
                  </a:lnTo>
                  <a:lnTo>
                    <a:pt x="0" y="4773195"/>
                  </a:lnTo>
                  <a:close/>
                </a:path>
              </a:pathLst>
            </a:custGeom>
            <a:solidFill>
              <a:srgbClr val="8AABCA"/>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73755"/>
        </a:solidFill>
      </p:bgPr>
    </p:bg>
    <p:spTree>
      <p:nvGrpSpPr>
        <p:cNvPr id="1" name=""/>
        <p:cNvGrpSpPr/>
        <p:nvPr/>
      </p:nvGrpSpPr>
      <p:grpSpPr>
        <a:xfrm>
          <a:off x="0" y="0"/>
          <a:ext cx="0" cy="0"/>
          <a:chOff x="0" y="0"/>
          <a:chExt cx="0" cy="0"/>
        </a:xfrm>
      </p:grpSpPr>
      <p:grpSp>
        <p:nvGrpSpPr>
          <p:cNvPr name="Group 2" id="2"/>
          <p:cNvGrpSpPr/>
          <p:nvPr/>
        </p:nvGrpSpPr>
        <p:grpSpPr>
          <a:xfrm rot="0">
            <a:off x="-631104" y="-452291"/>
            <a:ext cx="19550209" cy="11191583"/>
            <a:chOff x="0" y="0"/>
            <a:chExt cx="26066945" cy="14922110"/>
          </a:xfrm>
        </p:grpSpPr>
        <p:pic>
          <p:nvPicPr>
            <p:cNvPr name="Picture 3" id="3"/>
            <p:cNvPicPr>
              <a:picLocks noChangeAspect="true"/>
            </p:cNvPicPr>
            <p:nvPr/>
          </p:nvPicPr>
          <p:blipFill>
            <a:blip r:embed="rId2">
              <a:alphaModFix amt="43000"/>
            </a:blip>
            <a:srcRect l="869" t="0" r="869" b="0"/>
            <a:stretch>
              <a:fillRect/>
            </a:stretch>
          </p:blipFill>
          <p:spPr>
            <a:xfrm>
              <a:off x="0" y="0"/>
              <a:ext cx="13033472" cy="7461055"/>
            </a:xfrm>
            <a:prstGeom prst="rect">
              <a:avLst/>
            </a:prstGeom>
          </p:spPr>
        </p:pic>
        <p:pic>
          <p:nvPicPr>
            <p:cNvPr name="Picture 4" id="4"/>
            <p:cNvPicPr>
              <a:picLocks noChangeAspect="true"/>
            </p:cNvPicPr>
            <p:nvPr/>
          </p:nvPicPr>
          <p:blipFill>
            <a:blip r:embed="rId3">
              <a:alphaModFix amt="43000"/>
            </a:blip>
            <a:srcRect l="0" t="4203" r="0" b="4203"/>
            <a:stretch>
              <a:fillRect/>
            </a:stretch>
          </p:blipFill>
          <p:spPr>
            <a:xfrm>
              <a:off x="13033472" y="0"/>
              <a:ext cx="13033472" cy="7461055"/>
            </a:xfrm>
            <a:prstGeom prst="rect">
              <a:avLst/>
            </a:prstGeom>
          </p:spPr>
        </p:pic>
        <p:pic>
          <p:nvPicPr>
            <p:cNvPr name="Picture 5" id="5"/>
            <p:cNvPicPr>
              <a:picLocks noChangeAspect="true"/>
            </p:cNvPicPr>
            <p:nvPr/>
          </p:nvPicPr>
          <p:blipFill>
            <a:blip r:embed="rId4">
              <a:alphaModFix amt="43000"/>
            </a:blip>
            <a:srcRect l="0" t="7099" r="0" b="7099"/>
            <a:stretch>
              <a:fillRect/>
            </a:stretch>
          </p:blipFill>
          <p:spPr>
            <a:xfrm>
              <a:off x="0" y="7461055"/>
              <a:ext cx="13033472" cy="7461055"/>
            </a:xfrm>
            <a:prstGeom prst="rect">
              <a:avLst/>
            </a:prstGeom>
          </p:spPr>
        </p:pic>
        <p:pic>
          <p:nvPicPr>
            <p:cNvPr name="Picture 6" id="6"/>
            <p:cNvPicPr>
              <a:picLocks noChangeAspect="true"/>
            </p:cNvPicPr>
            <p:nvPr/>
          </p:nvPicPr>
          <p:blipFill>
            <a:blip r:embed="rId5">
              <a:alphaModFix amt="43000"/>
            </a:blip>
            <a:srcRect l="0" t="27101" r="0" b="27101"/>
            <a:stretch>
              <a:fillRect/>
            </a:stretch>
          </p:blipFill>
          <p:spPr>
            <a:xfrm>
              <a:off x="13033472" y="7461055"/>
              <a:ext cx="13033472" cy="7461055"/>
            </a:xfrm>
            <a:prstGeom prst="rect">
              <a:avLst/>
            </a:prstGeom>
          </p:spPr>
        </p:pic>
      </p:grpSp>
      <p:sp>
        <p:nvSpPr>
          <p:cNvPr name="AutoShape 7" id="7"/>
          <p:cNvSpPr/>
          <p:nvPr/>
        </p:nvSpPr>
        <p:spPr>
          <a:xfrm rot="0">
            <a:off x="-685800" y="2953568"/>
            <a:ext cx="19659600" cy="4379864"/>
          </a:xfrm>
          <a:prstGeom prst="rect">
            <a:avLst/>
          </a:prstGeom>
          <a:solidFill>
            <a:srgbClr val="273755"/>
          </a:solidFill>
        </p:spPr>
      </p:sp>
      <p:sp>
        <p:nvSpPr>
          <p:cNvPr name="AutoShape 8" id="8"/>
          <p:cNvSpPr/>
          <p:nvPr/>
        </p:nvSpPr>
        <p:spPr>
          <a:xfrm rot="0">
            <a:off x="8002402" y="5988643"/>
            <a:ext cx="2283196" cy="130429"/>
          </a:xfrm>
          <a:prstGeom prst="rect">
            <a:avLst/>
          </a:prstGeom>
          <a:solidFill>
            <a:srgbClr val="8AABCA"/>
          </a:solidFill>
        </p:spPr>
      </p:sp>
      <p:sp>
        <p:nvSpPr>
          <p:cNvPr name="TextBox 9" id="9"/>
          <p:cNvSpPr txBox="true"/>
          <p:nvPr/>
        </p:nvSpPr>
        <p:spPr>
          <a:xfrm rot="0">
            <a:off x="3510017" y="3967094"/>
            <a:ext cx="11267966" cy="1713865"/>
          </a:xfrm>
          <a:prstGeom prst="rect">
            <a:avLst/>
          </a:prstGeom>
        </p:spPr>
        <p:txBody>
          <a:bodyPr anchor="t" rtlCol="false" tIns="0" lIns="0" bIns="0" rIns="0">
            <a:spAutoFit/>
          </a:bodyPr>
          <a:lstStyle/>
          <a:p>
            <a:pPr algn="ctr">
              <a:lnSpc>
                <a:spcPts val="6890"/>
              </a:lnSpc>
            </a:pPr>
            <a:r>
              <a:rPr lang="en-US" sz="5300">
                <a:solidFill>
                  <a:srgbClr val="F9FCFF"/>
                </a:solidFill>
                <a:latin typeface="Montserrat"/>
              </a:rPr>
              <a:t>XÂY DỰNG HỆ THỐNG WEBSITE ĐẶT PHÒNG KHÁCH SẠN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996807" y="2263630"/>
            <a:ext cx="5578357" cy="371658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772666" y="1990972"/>
            <a:ext cx="4711399" cy="315663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79358" y="5442442"/>
            <a:ext cx="3222062" cy="181241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352023" y="6658517"/>
            <a:ext cx="3421627" cy="239635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642306" y="7810606"/>
            <a:ext cx="5007960" cy="1229499"/>
          </a:xfrm>
          <a:prstGeom prst="rect">
            <a:avLst/>
          </a:prstGeom>
        </p:spPr>
      </p:pic>
      <p:grpSp>
        <p:nvGrpSpPr>
          <p:cNvPr name="Group 7" id="7"/>
          <p:cNvGrpSpPr/>
          <p:nvPr/>
        </p:nvGrpSpPr>
        <p:grpSpPr>
          <a:xfrm rot="0">
            <a:off x="17259300" y="0"/>
            <a:ext cx="1028700" cy="1028700"/>
            <a:chOff x="0" y="0"/>
            <a:chExt cx="1371600" cy="1371600"/>
          </a:xfrm>
        </p:grpSpPr>
        <p:grpSp>
          <p:nvGrpSpPr>
            <p:cNvPr name="Group 8" id="8"/>
            <p:cNvGrpSpPr/>
            <p:nvPr/>
          </p:nvGrpSpPr>
          <p:grpSpPr>
            <a:xfrm rot="0">
              <a:off x="0" y="0"/>
              <a:ext cx="1371600" cy="1371600"/>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CBB29F"/>
              </a:solidFill>
            </p:spPr>
          </p:sp>
        </p:gr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44140" y="444140"/>
              <a:ext cx="483320" cy="483320"/>
            </a:xfrm>
            <a:prstGeom prst="rect">
              <a:avLst/>
            </a:prstGeom>
          </p:spPr>
        </p:pic>
      </p:grpSp>
      <p:grpSp>
        <p:nvGrpSpPr>
          <p:cNvPr name="Group 11" id="11"/>
          <p:cNvGrpSpPr/>
          <p:nvPr/>
        </p:nvGrpSpPr>
        <p:grpSpPr>
          <a:xfrm rot="0">
            <a:off x="0" y="7592411"/>
            <a:ext cx="224444" cy="1665889"/>
            <a:chOff x="0" y="0"/>
            <a:chExt cx="643088" cy="4773195"/>
          </a:xfrm>
        </p:grpSpPr>
        <p:sp>
          <p:nvSpPr>
            <p:cNvPr name="Freeform 12" id="12"/>
            <p:cNvSpPr/>
            <p:nvPr/>
          </p:nvSpPr>
          <p:spPr>
            <a:xfrm>
              <a:off x="0" y="0"/>
              <a:ext cx="643088" cy="4773195"/>
            </a:xfrm>
            <a:custGeom>
              <a:avLst/>
              <a:gdLst/>
              <a:ahLst/>
              <a:cxnLst/>
              <a:rect r="r" b="b" t="t" l="l"/>
              <a:pathLst>
                <a:path h="4773195" w="643088">
                  <a:moveTo>
                    <a:pt x="0" y="0"/>
                  </a:moveTo>
                  <a:lnTo>
                    <a:pt x="643088" y="0"/>
                  </a:lnTo>
                  <a:lnTo>
                    <a:pt x="643088" y="4773195"/>
                  </a:lnTo>
                  <a:lnTo>
                    <a:pt x="0" y="4773195"/>
                  </a:lnTo>
                  <a:close/>
                </a:path>
              </a:pathLst>
            </a:custGeom>
            <a:solidFill>
              <a:srgbClr val="CBB29F"/>
            </a:solidFill>
          </p:spPr>
        </p:sp>
      </p:grpSp>
      <p:pic>
        <p:nvPicPr>
          <p:cNvPr name="Picture 13" id="13"/>
          <p:cNvPicPr>
            <a:picLocks noChangeAspect="true"/>
          </p:cNvPicPr>
          <p:nvPr/>
        </p:nvPicPr>
        <p:blipFill>
          <a:blip r:embed="rId9"/>
          <a:srcRect l="0" t="0" r="0" b="0"/>
          <a:stretch>
            <a:fillRect/>
          </a:stretch>
        </p:blipFill>
        <p:spPr>
          <a:xfrm flipH="false" flipV="false" rot="0">
            <a:off x="852210" y="2263630"/>
            <a:ext cx="4707737" cy="2611323"/>
          </a:xfrm>
          <a:prstGeom prst="rect">
            <a:avLst/>
          </a:prstGeom>
        </p:spPr>
      </p:pic>
      <p:pic>
        <p:nvPicPr>
          <p:cNvPr name="Picture 14" id="14"/>
          <p:cNvPicPr>
            <a:picLocks noChangeAspect="true"/>
          </p:cNvPicPr>
          <p:nvPr/>
        </p:nvPicPr>
        <p:blipFill>
          <a:blip r:embed="rId10"/>
          <a:srcRect l="0" t="0" r="0" b="0"/>
          <a:stretch>
            <a:fillRect/>
          </a:stretch>
        </p:blipFill>
        <p:spPr>
          <a:xfrm flipH="false" flipV="false" rot="0">
            <a:off x="11149139" y="6582974"/>
            <a:ext cx="2547439" cy="2547439"/>
          </a:xfrm>
          <a:prstGeom prst="rect">
            <a:avLst/>
          </a:prstGeom>
        </p:spPr>
      </p:pic>
      <p:pic>
        <p:nvPicPr>
          <p:cNvPr name="Picture 15" id="15"/>
          <p:cNvPicPr>
            <a:picLocks noChangeAspect="true"/>
          </p:cNvPicPr>
          <p:nvPr/>
        </p:nvPicPr>
        <p:blipFill>
          <a:blip r:embed="rId11"/>
          <a:srcRect l="0" t="0" r="0" b="0"/>
          <a:stretch>
            <a:fillRect/>
          </a:stretch>
        </p:blipFill>
        <p:spPr>
          <a:xfrm flipH="false" flipV="false" rot="0">
            <a:off x="7114875" y="6908385"/>
            <a:ext cx="3793234" cy="1896617"/>
          </a:xfrm>
          <a:prstGeom prst="rect">
            <a:avLst/>
          </a:prstGeom>
        </p:spPr>
      </p:pic>
      <p:sp>
        <p:nvSpPr>
          <p:cNvPr name="TextBox 16" id="16"/>
          <p:cNvSpPr txBox="true"/>
          <p:nvPr/>
        </p:nvSpPr>
        <p:spPr>
          <a:xfrm rot="0">
            <a:off x="4453374" y="714212"/>
            <a:ext cx="9381253" cy="930275"/>
          </a:xfrm>
          <a:prstGeom prst="rect">
            <a:avLst/>
          </a:prstGeom>
        </p:spPr>
        <p:txBody>
          <a:bodyPr anchor="t" rtlCol="false" tIns="0" lIns="0" bIns="0" rIns="0">
            <a:spAutoFit/>
          </a:bodyPr>
          <a:lstStyle/>
          <a:p>
            <a:pPr>
              <a:lnSpc>
                <a:spcPts val="7150"/>
              </a:lnSpc>
            </a:pPr>
            <a:r>
              <a:rPr lang="en-US" sz="6500">
                <a:solidFill>
                  <a:srgbClr val="404041"/>
                </a:solidFill>
                <a:latin typeface="Garbata Bold"/>
              </a:rPr>
              <a:t>Các công nghệ hỗ trợ</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356" t="0" r="26783" b="0"/>
          <a:stretch>
            <a:fillRect/>
          </a:stretch>
        </p:blipFill>
        <p:spPr>
          <a:xfrm flipH="false" flipV="false" rot="0">
            <a:off x="1262690" y="2427726"/>
            <a:ext cx="3767439" cy="386358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401838" y="2824745"/>
            <a:ext cx="2817190" cy="281719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78480" y="7559903"/>
            <a:ext cx="3135858" cy="140793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6934885" y="7172777"/>
            <a:ext cx="3284143" cy="2085523"/>
          </a:xfrm>
          <a:prstGeom prst="rect">
            <a:avLst/>
          </a:prstGeom>
        </p:spPr>
      </p:pic>
      <p:pic>
        <p:nvPicPr>
          <p:cNvPr name="Picture 6" id="6"/>
          <p:cNvPicPr>
            <a:picLocks noChangeAspect="true"/>
          </p:cNvPicPr>
          <p:nvPr/>
        </p:nvPicPr>
        <p:blipFill>
          <a:blip r:embed="rId6"/>
          <a:srcRect l="9489" t="0" r="10772" b="0"/>
          <a:stretch>
            <a:fillRect/>
          </a:stretch>
        </p:blipFill>
        <p:spPr>
          <a:xfrm flipH="false" flipV="false" rot="0">
            <a:off x="12335771" y="2684951"/>
            <a:ext cx="4389884" cy="3096777"/>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2676973" y="7905229"/>
            <a:ext cx="4048681" cy="1062611"/>
          </a:xfrm>
          <a:prstGeom prst="rect">
            <a:avLst/>
          </a:prstGeom>
        </p:spPr>
      </p:pic>
      <p:sp>
        <p:nvSpPr>
          <p:cNvPr name="TextBox 8" id="8"/>
          <p:cNvSpPr txBox="true"/>
          <p:nvPr/>
        </p:nvSpPr>
        <p:spPr>
          <a:xfrm rot="0">
            <a:off x="4453374" y="698483"/>
            <a:ext cx="9381253" cy="930275"/>
          </a:xfrm>
          <a:prstGeom prst="rect">
            <a:avLst/>
          </a:prstGeom>
        </p:spPr>
        <p:txBody>
          <a:bodyPr anchor="t" rtlCol="false" tIns="0" lIns="0" bIns="0" rIns="0">
            <a:spAutoFit/>
          </a:bodyPr>
          <a:lstStyle/>
          <a:p>
            <a:pPr>
              <a:lnSpc>
                <a:spcPts val="7150"/>
              </a:lnSpc>
            </a:pPr>
            <a:r>
              <a:rPr lang="en-US" sz="6500">
                <a:solidFill>
                  <a:srgbClr val="404041"/>
                </a:solidFill>
                <a:latin typeface="Garbata Bold"/>
              </a:rPr>
              <a:t>Các công cụ hỗ trợ</a:t>
            </a:r>
          </a:p>
        </p:txBody>
      </p:sp>
      <p:grpSp>
        <p:nvGrpSpPr>
          <p:cNvPr name="Group 9" id="9"/>
          <p:cNvGrpSpPr/>
          <p:nvPr/>
        </p:nvGrpSpPr>
        <p:grpSpPr>
          <a:xfrm rot="0">
            <a:off x="0" y="7592411"/>
            <a:ext cx="224444" cy="1665889"/>
            <a:chOff x="0" y="0"/>
            <a:chExt cx="643088" cy="4773195"/>
          </a:xfrm>
        </p:grpSpPr>
        <p:sp>
          <p:nvSpPr>
            <p:cNvPr name="Freeform 10" id="10"/>
            <p:cNvSpPr/>
            <p:nvPr/>
          </p:nvSpPr>
          <p:spPr>
            <a:xfrm>
              <a:off x="0" y="0"/>
              <a:ext cx="643088" cy="4773195"/>
            </a:xfrm>
            <a:custGeom>
              <a:avLst/>
              <a:gdLst/>
              <a:ahLst/>
              <a:cxnLst/>
              <a:rect r="r" b="b" t="t" l="l"/>
              <a:pathLst>
                <a:path h="4773195" w="643088">
                  <a:moveTo>
                    <a:pt x="0" y="0"/>
                  </a:moveTo>
                  <a:lnTo>
                    <a:pt x="643088" y="0"/>
                  </a:lnTo>
                  <a:lnTo>
                    <a:pt x="643088" y="4773195"/>
                  </a:lnTo>
                  <a:lnTo>
                    <a:pt x="0" y="4773195"/>
                  </a:lnTo>
                  <a:close/>
                </a:path>
              </a:pathLst>
            </a:custGeom>
            <a:solidFill>
              <a:srgbClr val="CBB29F"/>
            </a:solidFill>
          </p:spPr>
        </p:sp>
      </p:grpSp>
      <p:grpSp>
        <p:nvGrpSpPr>
          <p:cNvPr name="Group 11" id="11"/>
          <p:cNvGrpSpPr/>
          <p:nvPr/>
        </p:nvGrpSpPr>
        <p:grpSpPr>
          <a:xfrm rot="0">
            <a:off x="17259300" y="0"/>
            <a:ext cx="1028700" cy="1028700"/>
            <a:chOff x="0" y="0"/>
            <a:chExt cx="1371600" cy="1371600"/>
          </a:xfrm>
        </p:grpSpPr>
        <p:grpSp>
          <p:nvGrpSpPr>
            <p:cNvPr name="Group 12" id="12"/>
            <p:cNvGrpSpPr/>
            <p:nvPr/>
          </p:nvGrpSpPr>
          <p:grpSpPr>
            <a:xfrm rot="0">
              <a:off x="0" y="0"/>
              <a:ext cx="1371600" cy="1371600"/>
              <a:chOff x="0" y="0"/>
              <a:chExt cx="1913890" cy="1913890"/>
            </a:xfrm>
          </p:grpSpPr>
          <p:sp>
            <p:nvSpPr>
              <p:cNvPr name="Freeform 13" id="13"/>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CBB29F"/>
              </a:solidFill>
            </p:spPr>
          </p:sp>
        </p:grpSp>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44140" y="444140"/>
              <a:ext cx="483320" cy="483320"/>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73755"/>
        </a:solidFill>
      </p:bgPr>
    </p:bg>
    <p:spTree>
      <p:nvGrpSpPr>
        <p:cNvPr id="1" name=""/>
        <p:cNvGrpSpPr/>
        <p:nvPr/>
      </p:nvGrpSpPr>
      <p:grpSpPr>
        <a:xfrm>
          <a:off x="0" y="0"/>
          <a:ext cx="0" cy="0"/>
          <a:chOff x="0" y="0"/>
          <a:chExt cx="0" cy="0"/>
        </a:xfrm>
      </p:grpSpPr>
      <p:grpSp>
        <p:nvGrpSpPr>
          <p:cNvPr name="Group 2" id="2"/>
          <p:cNvGrpSpPr/>
          <p:nvPr/>
        </p:nvGrpSpPr>
        <p:grpSpPr>
          <a:xfrm rot="0">
            <a:off x="-631104" y="-452291"/>
            <a:ext cx="19550209" cy="11191583"/>
            <a:chOff x="0" y="0"/>
            <a:chExt cx="26066945" cy="14922110"/>
          </a:xfrm>
        </p:grpSpPr>
        <p:pic>
          <p:nvPicPr>
            <p:cNvPr name="Picture 3" id="3"/>
            <p:cNvPicPr>
              <a:picLocks noChangeAspect="true"/>
            </p:cNvPicPr>
            <p:nvPr/>
          </p:nvPicPr>
          <p:blipFill>
            <a:blip r:embed="rId2">
              <a:alphaModFix amt="43000"/>
            </a:blip>
            <a:srcRect l="869" t="0" r="869" b="0"/>
            <a:stretch>
              <a:fillRect/>
            </a:stretch>
          </p:blipFill>
          <p:spPr>
            <a:xfrm>
              <a:off x="0" y="0"/>
              <a:ext cx="13033472" cy="7461055"/>
            </a:xfrm>
            <a:prstGeom prst="rect">
              <a:avLst/>
            </a:prstGeom>
          </p:spPr>
        </p:pic>
        <p:pic>
          <p:nvPicPr>
            <p:cNvPr name="Picture 4" id="4"/>
            <p:cNvPicPr>
              <a:picLocks noChangeAspect="true"/>
            </p:cNvPicPr>
            <p:nvPr/>
          </p:nvPicPr>
          <p:blipFill>
            <a:blip r:embed="rId3">
              <a:alphaModFix amt="43000"/>
            </a:blip>
            <a:srcRect l="0" t="4203" r="0" b="4203"/>
            <a:stretch>
              <a:fillRect/>
            </a:stretch>
          </p:blipFill>
          <p:spPr>
            <a:xfrm>
              <a:off x="13033472" y="0"/>
              <a:ext cx="13033472" cy="7461055"/>
            </a:xfrm>
            <a:prstGeom prst="rect">
              <a:avLst/>
            </a:prstGeom>
          </p:spPr>
        </p:pic>
        <p:pic>
          <p:nvPicPr>
            <p:cNvPr name="Picture 5" id="5"/>
            <p:cNvPicPr>
              <a:picLocks noChangeAspect="true"/>
            </p:cNvPicPr>
            <p:nvPr/>
          </p:nvPicPr>
          <p:blipFill>
            <a:blip r:embed="rId4">
              <a:alphaModFix amt="43000"/>
            </a:blip>
            <a:srcRect l="0" t="7099" r="0" b="7099"/>
            <a:stretch>
              <a:fillRect/>
            </a:stretch>
          </p:blipFill>
          <p:spPr>
            <a:xfrm>
              <a:off x="0" y="7461055"/>
              <a:ext cx="13033472" cy="7461055"/>
            </a:xfrm>
            <a:prstGeom prst="rect">
              <a:avLst/>
            </a:prstGeom>
          </p:spPr>
        </p:pic>
        <p:pic>
          <p:nvPicPr>
            <p:cNvPr name="Picture 6" id="6"/>
            <p:cNvPicPr>
              <a:picLocks noChangeAspect="true"/>
            </p:cNvPicPr>
            <p:nvPr/>
          </p:nvPicPr>
          <p:blipFill>
            <a:blip r:embed="rId5">
              <a:alphaModFix amt="43000"/>
            </a:blip>
            <a:srcRect l="0" t="27101" r="0" b="27101"/>
            <a:stretch>
              <a:fillRect/>
            </a:stretch>
          </p:blipFill>
          <p:spPr>
            <a:xfrm>
              <a:off x="13033472" y="7461055"/>
              <a:ext cx="13033472" cy="7461055"/>
            </a:xfrm>
            <a:prstGeom prst="rect">
              <a:avLst/>
            </a:prstGeom>
          </p:spPr>
        </p:pic>
      </p:grpSp>
      <p:sp>
        <p:nvSpPr>
          <p:cNvPr name="AutoShape 7" id="7"/>
          <p:cNvSpPr/>
          <p:nvPr/>
        </p:nvSpPr>
        <p:spPr>
          <a:xfrm rot="0">
            <a:off x="-685800" y="2953568"/>
            <a:ext cx="19659600" cy="4379864"/>
          </a:xfrm>
          <a:prstGeom prst="rect">
            <a:avLst/>
          </a:prstGeom>
          <a:solidFill>
            <a:srgbClr val="273755"/>
          </a:solidFill>
        </p:spPr>
      </p:sp>
      <p:sp>
        <p:nvSpPr>
          <p:cNvPr name="AutoShape 8" id="8"/>
          <p:cNvSpPr/>
          <p:nvPr/>
        </p:nvSpPr>
        <p:spPr>
          <a:xfrm rot="0">
            <a:off x="8002402" y="5988643"/>
            <a:ext cx="2283196" cy="130429"/>
          </a:xfrm>
          <a:prstGeom prst="rect">
            <a:avLst/>
          </a:prstGeom>
          <a:solidFill>
            <a:srgbClr val="8AABCA"/>
          </a:solidFill>
        </p:spPr>
      </p:sp>
      <p:sp>
        <p:nvSpPr>
          <p:cNvPr name="TextBox 9" id="9"/>
          <p:cNvSpPr txBox="true"/>
          <p:nvPr/>
        </p:nvSpPr>
        <p:spPr>
          <a:xfrm rot="0">
            <a:off x="3510017" y="3967094"/>
            <a:ext cx="11267966" cy="1713865"/>
          </a:xfrm>
          <a:prstGeom prst="rect">
            <a:avLst/>
          </a:prstGeom>
        </p:spPr>
        <p:txBody>
          <a:bodyPr anchor="t" rtlCol="false" tIns="0" lIns="0" bIns="0" rIns="0">
            <a:spAutoFit/>
          </a:bodyPr>
          <a:lstStyle/>
          <a:p>
            <a:pPr algn="ctr">
              <a:lnSpc>
                <a:spcPts val="6890"/>
              </a:lnSpc>
            </a:pPr>
            <a:r>
              <a:rPr lang="en-US" sz="5300">
                <a:solidFill>
                  <a:srgbClr val="F9FCFF"/>
                </a:solidFill>
                <a:latin typeface="Montserrat"/>
              </a:rPr>
              <a:t>DEMO VỀ HỆ THỐNG WEBSITE ĐẶT PHÒNG KHÁCH SẠN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73755"/>
        </a:solidFill>
      </p:bgPr>
    </p:bg>
    <p:spTree>
      <p:nvGrpSpPr>
        <p:cNvPr id="1" name=""/>
        <p:cNvGrpSpPr/>
        <p:nvPr/>
      </p:nvGrpSpPr>
      <p:grpSpPr>
        <a:xfrm>
          <a:off x="0" y="0"/>
          <a:ext cx="0" cy="0"/>
          <a:chOff x="0" y="0"/>
          <a:chExt cx="0" cy="0"/>
        </a:xfrm>
      </p:grpSpPr>
      <p:grpSp>
        <p:nvGrpSpPr>
          <p:cNvPr name="Group 2" id="2"/>
          <p:cNvGrpSpPr/>
          <p:nvPr/>
        </p:nvGrpSpPr>
        <p:grpSpPr>
          <a:xfrm rot="0">
            <a:off x="-631104" y="-452291"/>
            <a:ext cx="19550209" cy="11191583"/>
            <a:chOff x="0" y="0"/>
            <a:chExt cx="26066945" cy="14922110"/>
          </a:xfrm>
        </p:grpSpPr>
        <p:pic>
          <p:nvPicPr>
            <p:cNvPr name="Picture 3" id="3"/>
            <p:cNvPicPr>
              <a:picLocks noChangeAspect="true"/>
            </p:cNvPicPr>
            <p:nvPr/>
          </p:nvPicPr>
          <p:blipFill>
            <a:blip r:embed="rId2">
              <a:alphaModFix amt="43000"/>
            </a:blip>
            <a:srcRect l="869" t="0" r="869" b="0"/>
            <a:stretch>
              <a:fillRect/>
            </a:stretch>
          </p:blipFill>
          <p:spPr>
            <a:xfrm>
              <a:off x="0" y="0"/>
              <a:ext cx="13033472" cy="7461055"/>
            </a:xfrm>
            <a:prstGeom prst="rect">
              <a:avLst/>
            </a:prstGeom>
          </p:spPr>
        </p:pic>
        <p:pic>
          <p:nvPicPr>
            <p:cNvPr name="Picture 4" id="4"/>
            <p:cNvPicPr>
              <a:picLocks noChangeAspect="true"/>
            </p:cNvPicPr>
            <p:nvPr/>
          </p:nvPicPr>
          <p:blipFill>
            <a:blip r:embed="rId3">
              <a:alphaModFix amt="43000"/>
            </a:blip>
            <a:srcRect l="0" t="4203" r="0" b="4203"/>
            <a:stretch>
              <a:fillRect/>
            </a:stretch>
          </p:blipFill>
          <p:spPr>
            <a:xfrm>
              <a:off x="13033472" y="0"/>
              <a:ext cx="13033472" cy="7461055"/>
            </a:xfrm>
            <a:prstGeom prst="rect">
              <a:avLst/>
            </a:prstGeom>
          </p:spPr>
        </p:pic>
        <p:pic>
          <p:nvPicPr>
            <p:cNvPr name="Picture 5" id="5"/>
            <p:cNvPicPr>
              <a:picLocks noChangeAspect="true"/>
            </p:cNvPicPr>
            <p:nvPr/>
          </p:nvPicPr>
          <p:blipFill>
            <a:blip r:embed="rId4">
              <a:alphaModFix amt="43000"/>
            </a:blip>
            <a:srcRect l="0" t="7099" r="0" b="7099"/>
            <a:stretch>
              <a:fillRect/>
            </a:stretch>
          </p:blipFill>
          <p:spPr>
            <a:xfrm>
              <a:off x="0" y="7461055"/>
              <a:ext cx="13033472" cy="7461055"/>
            </a:xfrm>
            <a:prstGeom prst="rect">
              <a:avLst/>
            </a:prstGeom>
          </p:spPr>
        </p:pic>
        <p:pic>
          <p:nvPicPr>
            <p:cNvPr name="Picture 6" id="6"/>
            <p:cNvPicPr>
              <a:picLocks noChangeAspect="true"/>
            </p:cNvPicPr>
            <p:nvPr/>
          </p:nvPicPr>
          <p:blipFill>
            <a:blip r:embed="rId5">
              <a:alphaModFix amt="43000"/>
            </a:blip>
            <a:srcRect l="0" t="27101" r="0" b="27101"/>
            <a:stretch>
              <a:fillRect/>
            </a:stretch>
          </p:blipFill>
          <p:spPr>
            <a:xfrm>
              <a:off x="13033472" y="7461055"/>
              <a:ext cx="13033472" cy="7461055"/>
            </a:xfrm>
            <a:prstGeom prst="rect">
              <a:avLst/>
            </a:prstGeom>
          </p:spPr>
        </p:pic>
      </p:grpSp>
      <p:sp>
        <p:nvSpPr>
          <p:cNvPr name="AutoShape 7" id="7"/>
          <p:cNvSpPr/>
          <p:nvPr/>
        </p:nvSpPr>
        <p:spPr>
          <a:xfrm rot="0">
            <a:off x="-685800" y="2953568"/>
            <a:ext cx="19659600" cy="4379864"/>
          </a:xfrm>
          <a:prstGeom prst="rect">
            <a:avLst/>
          </a:prstGeom>
          <a:solidFill>
            <a:srgbClr val="273755"/>
          </a:solidFill>
        </p:spPr>
      </p:sp>
      <p:sp>
        <p:nvSpPr>
          <p:cNvPr name="AutoShape 8" id="8"/>
          <p:cNvSpPr/>
          <p:nvPr/>
        </p:nvSpPr>
        <p:spPr>
          <a:xfrm rot="0">
            <a:off x="8002402" y="5705512"/>
            <a:ext cx="2283196" cy="130429"/>
          </a:xfrm>
          <a:prstGeom prst="rect">
            <a:avLst/>
          </a:prstGeom>
          <a:solidFill>
            <a:srgbClr val="8AABCA"/>
          </a:solidFill>
        </p:spPr>
      </p:sp>
      <p:sp>
        <p:nvSpPr>
          <p:cNvPr name="TextBox 9" id="9"/>
          <p:cNvSpPr txBox="true"/>
          <p:nvPr/>
        </p:nvSpPr>
        <p:spPr>
          <a:xfrm rot="0">
            <a:off x="3510017" y="4400482"/>
            <a:ext cx="11267966" cy="847090"/>
          </a:xfrm>
          <a:prstGeom prst="rect">
            <a:avLst/>
          </a:prstGeom>
        </p:spPr>
        <p:txBody>
          <a:bodyPr anchor="t" rtlCol="false" tIns="0" lIns="0" bIns="0" rIns="0">
            <a:spAutoFit/>
          </a:bodyPr>
          <a:lstStyle/>
          <a:p>
            <a:pPr algn="ctr">
              <a:lnSpc>
                <a:spcPts val="6890"/>
              </a:lnSpc>
            </a:pPr>
            <a:r>
              <a:rPr lang="en-US" sz="5300">
                <a:solidFill>
                  <a:srgbClr val="F9FCFF"/>
                </a:solidFill>
                <a:latin typeface="Montserrat"/>
              </a:rPr>
              <a:t>KẾT LUẬN VÀ PHÁT TRIỂN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3903" r="0" b="35669"/>
          <a:stretch>
            <a:fillRect/>
          </a:stretch>
        </p:blipFill>
        <p:spPr>
          <a:xfrm flipH="false" flipV="false" rot="0">
            <a:off x="-535318" y="-659282"/>
            <a:ext cx="19278030" cy="2618639"/>
          </a:xfrm>
          <a:prstGeom prst="rect">
            <a:avLst/>
          </a:prstGeom>
        </p:spPr>
      </p:pic>
      <p:sp>
        <p:nvSpPr>
          <p:cNvPr name="TextBox 3" id="3"/>
          <p:cNvSpPr txBox="true"/>
          <p:nvPr/>
        </p:nvSpPr>
        <p:spPr>
          <a:xfrm rot="0">
            <a:off x="1028700" y="3366590"/>
            <a:ext cx="6065047" cy="876300"/>
          </a:xfrm>
          <a:prstGeom prst="rect">
            <a:avLst/>
          </a:prstGeom>
        </p:spPr>
        <p:txBody>
          <a:bodyPr anchor="t" rtlCol="false" tIns="0" lIns="0" bIns="0" rIns="0">
            <a:spAutoFit/>
          </a:bodyPr>
          <a:lstStyle/>
          <a:p>
            <a:pPr algn="l">
              <a:lnSpc>
                <a:spcPts val="6959"/>
              </a:lnSpc>
            </a:pPr>
            <a:r>
              <a:rPr lang="en-US" sz="5799">
                <a:solidFill>
                  <a:srgbClr val="273755"/>
                </a:solidFill>
                <a:latin typeface="Montserrat"/>
              </a:rPr>
              <a:t>KẾT LUẬN</a:t>
            </a:r>
          </a:p>
        </p:txBody>
      </p:sp>
      <p:grpSp>
        <p:nvGrpSpPr>
          <p:cNvPr name="Group 4" id="4"/>
          <p:cNvGrpSpPr/>
          <p:nvPr/>
        </p:nvGrpSpPr>
        <p:grpSpPr>
          <a:xfrm rot="0">
            <a:off x="8152556" y="2706735"/>
            <a:ext cx="9106744" cy="5114535"/>
            <a:chOff x="0" y="0"/>
            <a:chExt cx="12142325" cy="6819380"/>
          </a:xfrm>
        </p:grpSpPr>
        <p:sp>
          <p:nvSpPr>
            <p:cNvPr name="TextBox 5" id="5"/>
            <p:cNvSpPr txBox="true"/>
            <p:nvPr/>
          </p:nvSpPr>
          <p:spPr>
            <a:xfrm rot="0">
              <a:off x="0" y="868044"/>
              <a:ext cx="10874232" cy="2505710"/>
            </a:xfrm>
            <a:prstGeom prst="rect">
              <a:avLst/>
            </a:prstGeom>
          </p:spPr>
          <p:txBody>
            <a:bodyPr anchor="t" rtlCol="false" tIns="0" lIns="0" bIns="0" rIns="0">
              <a:spAutoFit/>
            </a:bodyPr>
            <a:lstStyle/>
            <a:p>
              <a:pPr>
                <a:lnSpc>
                  <a:spcPts val="3779"/>
                </a:lnSpc>
              </a:pPr>
              <a:r>
                <a:rPr lang="en-US" sz="2700">
                  <a:solidFill>
                    <a:srgbClr val="273755"/>
                  </a:solidFill>
                  <a:latin typeface="Noto Serif"/>
                </a:rPr>
                <a:t>Hoàn thiện được các chức năng cơ bản của trang web</a:t>
              </a:r>
            </a:p>
            <a:p>
              <a:pPr algn="l">
                <a:lnSpc>
                  <a:spcPts val="3779"/>
                </a:lnSpc>
              </a:pPr>
              <a:r>
                <a:rPr lang="en-US" sz="2700">
                  <a:solidFill>
                    <a:srgbClr val="273755"/>
                  </a:solidFill>
                  <a:latin typeface="Noto Serif"/>
                </a:rPr>
                <a:t>Có cơ hội học tập và nghiên cứu về đề tài cũng như các công cụ hỗ trợ, ngôn ngữ khác.</a:t>
              </a:r>
            </a:p>
          </p:txBody>
        </p:sp>
        <p:sp>
          <p:nvSpPr>
            <p:cNvPr name="TextBox 6" id="6"/>
            <p:cNvSpPr txBox="true"/>
            <p:nvPr/>
          </p:nvSpPr>
          <p:spPr>
            <a:xfrm rot="0">
              <a:off x="0" y="-57150"/>
              <a:ext cx="12142325" cy="666750"/>
            </a:xfrm>
            <a:prstGeom prst="rect">
              <a:avLst/>
            </a:prstGeom>
          </p:spPr>
          <p:txBody>
            <a:bodyPr anchor="t" rtlCol="false" tIns="0" lIns="0" bIns="0" rIns="0">
              <a:spAutoFit/>
            </a:bodyPr>
            <a:lstStyle/>
            <a:p>
              <a:pPr algn="l">
                <a:lnSpc>
                  <a:spcPts val="4200"/>
                </a:lnSpc>
              </a:pPr>
              <a:r>
                <a:rPr lang="en-US" sz="3000">
                  <a:solidFill>
                    <a:srgbClr val="273755"/>
                  </a:solidFill>
                  <a:latin typeface="Montserrat"/>
                </a:rPr>
                <a:t>KẾT QUẢ ĐẠT ĐƯỢC</a:t>
              </a:r>
            </a:p>
          </p:txBody>
        </p:sp>
        <p:sp>
          <p:nvSpPr>
            <p:cNvPr name="TextBox 7" id="7"/>
            <p:cNvSpPr txBox="true"/>
            <p:nvPr/>
          </p:nvSpPr>
          <p:spPr>
            <a:xfrm rot="0">
              <a:off x="0" y="4948670"/>
              <a:ext cx="10874232" cy="1870710"/>
            </a:xfrm>
            <a:prstGeom prst="rect">
              <a:avLst/>
            </a:prstGeom>
          </p:spPr>
          <p:txBody>
            <a:bodyPr anchor="t" rtlCol="false" tIns="0" lIns="0" bIns="0" rIns="0">
              <a:spAutoFit/>
            </a:bodyPr>
            <a:lstStyle/>
            <a:p>
              <a:pPr algn="l">
                <a:lnSpc>
                  <a:spcPts val="3779"/>
                </a:lnSpc>
              </a:pPr>
              <a:r>
                <a:rPr lang="en-US" sz="2700">
                  <a:solidFill>
                    <a:srgbClr val="273755"/>
                  </a:solidFill>
                  <a:latin typeface="Arimo"/>
                </a:rPr>
                <a:t>Việc phân tích các kỹ năng, việc đề xuất quy trình thiết kế bài tập thực hành còn nặng về lý thuyết, các chức năng chưa hoàn thiện đầy đủ.</a:t>
              </a:r>
            </a:p>
          </p:txBody>
        </p:sp>
        <p:sp>
          <p:nvSpPr>
            <p:cNvPr name="TextBox 8" id="8"/>
            <p:cNvSpPr txBox="true"/>
            <p:nvPr/>
          </p:nvSpPr>
          <p:spPr>
            <a:xfrm rot="0">
              <a:off x="0" y="4023476"/>
              <a:ext cx="12142325" cy="666750"/>
            </a:xfrm>
            <a:prstGeom prst="rect">
              <a:avLst/>
            </a:prstGeom>
          </p:spPr>
          <p:txBody>
            <a:bodyPr anchor="t" rtlCol="false" tIns="0" lIns="0" bIns="0" rIns="0">
              <a:spAutoFit/>
            </a:bodyPr>
            <a:lstStyle/>
            <a:p>
              <a:pPr algn="l">
                <a:lnSpc>
                  <a:spcPts val="4200"/>
                </a:lnSpc>
              </a:pPr>
              <a:r>
                <a:rPr lang="en-US" sz="3000">
                  <a:solidFill>
                    <a:srgbClr val="273755"/>
                  </a:solidFill>
                  <a:latin typeface="Montserrat"/>
                </a:rPr>
                <a:t>HẠN CHẾ CỦA ĐỀ TÀI:</a:t>
              </a:r>
              <a:r>
                <a:rPr lang="en-US" sz="3000">
                  <a:solidFill>
                    <a:srgbClr val="273755"/>
                  </a:solidFill>
                  <a:latin typeface="Arimo"/>
                </a:rPr>
                <a:t> </a:t>
              </a:r>
            </a:p>
          </p:txBody>
        </p:sp>
      </p:grpSp>
      <p:sp>
        <p:nvSpPr>
          <p:cNvPr name="AutoShape 9" id="9"/>
          <p:cNvSpPr/>
          <p:nvPr/>
        </p:nvSpPr>
        <p:spPr>
          <a:xfrm rot="0">
            <a:off x="1028700" y="2609965"/>
            <a:ext cx="4492061" cy="193539"/>
          </a:xfrm>
          <a:prstGeom prst="rect">
            <a:avLst/>
          </a:prstGeom>
          <a:solidFill>
            <a:srgbClr val="8AABCA"/>
          </a:solid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sp>
        <p:nvSpPr>
          <p:cNvPr name="AutoShape 2" id="2"/>
          <p:cNvSpPr/>
          <p:nvPr/>
        </p:nvSpPr>
        <p:spPr>
          <a:xfrm rot="0">
            <a:off x="12683092" y="-485950"/>
            <a:ext cx="6090858" cy="11322011"/>
          </a:xfrm>
          <a:prstGeom prst="rect">
            <a:avLst/>
          </a:prstGeom>
          <a:solidFill>
            <a:srgbClr val="273755"/>
          </a:solidFill>
        </p:spPr>
      </p:sp>
      <p:sp>
        <p:nvSpPr>
          <p:cNvPr name="AutoShape 3" id="3"/>
          <p:cNvSpPr/>
          <p:nvPr/>
        </p:nvSpPr>
        <p:spPr>
          <a:xfrm rot="0">
            <a:off x="1028700" y="2158176"/>
            <a:ext cx="3503331" cy="151465"/>
          </a:xfrm>
          <a:prstGeom prst="rect">
            <a:avLst/>
          </a:prstGeom>
          <a:solidFill>
            <a:srgbClr val="8AABCA"/>
          </a:solidFill>
        </p:spPr>
      </p:sp>
      <p:pic>
        <p:nvPicPr>
          <p:cNvPr name="Picture 4" id="4"/>
          <p:cNvPicPr>
            <a:picLocks noChangeAspect="true"/>
          </p:cNvPicPr>
          <p:nvPr/>
        </p:nvPicPr>
        <p:blipFill>
          <a:blip r:embed="rId2"/>
          <a:srcRect l="52491" t="0" r="7052" b="0"/>
          <a:stretch>
            <a:fillRect/>
          </a:stretch>
        </p:blipFill>
        <p:spPr>
          <a:xfrm flipH="false" flipV="false" rot="0">
            <a:off x="11629216" y="0"/>
            <a:ext cx="6658784" cy="10287000"/>
          </a:xfrm>
          <a:prstGeom prst="rect">
            <a:avLst/>
          </a:prstGeom>
        </p:spPr>
      </p:pic>
      <p:sp>
        <p:nvSpPr>
          <p:cNvPr name="TextBox 5" id="5"/>
          <p:cNvSpPr txBox="true"/>
          <p:nvPr/>
        </p:nvSpPr>
        <p:spPr>
          <a:xfrm rot="0">
            <a:off x="967289" y="1028700"/>
            <a:ext cx="9084764" cy="876300"/>
          </a:xfrm>
          <a:prstGeom prst="rect">
            <a:avLst/>
          </a:prstGeom>
        </p:spPr>
        <p:txBody>
          <a:bodyPr anchor="t" rtlCol="false" tIns="0" lIns="0" bIns="0" rIns="0">
            <a:spAutoFit/>
          </a:bodyPr>
          <a:lstStyle/>
          <a:p>
            <a:pPr algn="l">
              <a:lnSpc>
                <a:spcPts val="6959"/>
              </a:lnSpc>
            </a:pPr>
            <a:r>
              <a:rPr lang="en-US" sz="5799">
                <a:solidFill>
                  <a:srgbClr val="273755"/>
                </a:solidFill>
                <a:latin typeface="Montserrat"/>
              </a:rPr>
              <a:t>HƯỚNG PHÁT TRIỂN</a:t>
            </a:r>
          </a:p>
        </p:txBody>
      </p:sp>
      <p:grpSp>
        <p:nvGrpSpPr>
          <p:cNvPr name="Group 6" id="6"/>
          <p:cNvGrpSpPr/>
          <p:nvPr/>
        </p:nvGrpSpPr>
        <p:grpSpPr>
          <a:xfrm rot="0">
            <a:off x="1028700" y="3058216"/>
            <a:ext cx="8888527" cy="1962869"/>
            <a:chOff x="0" y="0"/>
            <a:chExt cx="11851369" cy="2617159"/>
          </a:xfrm>
        </p:grpSpPr>
        <p:sp>
          <p:nvSpPr>
            <p:cNvPr name="TextBox 7" id="7"/>
            <p:cNvSpPr txBox="true"/>
            <p:nvPr/>
          </p:nvSpPr>
          <p:spPr>
            <a:xfrm rot="0">
              <a:off x="0" y="-57150"/>
              <a:ext cx="11851369" cy="666750"/>
            </a:xfrm>
            <a:prstGeom prst="rect">
              <a:avLst/>
            </a:prstGeom>
          </p:spPr>
          <p:txBody>
            <a:bodyPr anchor="t" rtlCol="false" tIns="0" lIns="0" bIns="0" rIns="0">
              <a:spAutoFit/>
            </a:bodyPr>
            <a:lstStyle/>
            <a:p>
              <a:pPr>
                <a:lnSpc>
                  <a:spcPts val="4200"/>
                </a:lnSpc>
              </a:pPr>
              <a:r>
                <a:rPr lang="en-US" sz="3000">
                  <a:solidFill>
                    <a:srgbClr val="273755"/>
                  </a:solidFill>
                  <a:latin typeface="Montserrat Bold"/>
                </a:rPr>
                <a:t>CẦN PHÁT TRIỂN THÊM</a:t>
              </a:r>
            </a:p>
          </p:txBody>
        </p:sp>
        <p:sp>
          <p:nvSpPr>
            <p:cNvPr name="TextBox 8" id="8"/>
            <p:cNvSpPr txBox="true"/>
            <p:nvPr/>
          </p:nvSpPr>
          <p:spPr>
            <a:xfrm rot="0">
              <a:off x="0" y="746448"/>
              <a:ext cx="11851369" cy="1870711"/>
            </a:xfrm>
            <a:prstGeom prst="rect">
              <a:avLst/>
            </a:prstGeom>
          </p:spPr>
          <p:txBody>
            <a:bodyPr anchor="t" rtlCol="false" tIns="0" lIns="0" bIns="0" rIns="0">
              <a:spAutoFit/>
            </a:bodyPr>
            <a:lstStyle/>
            <a:p>
              <a:pPr>
                <a:lnSpc>
                  <a:spcPts val="3779"/>
                </a:lnSpc>
              </a:pPr>
              <a:r>
                <a:rPr lang="en-US" sz="2699">
                  <a:solidFill>
                    <a:srgbClr val="273755"/>
                  </a:solidFill>
                  <a:latin typeface="Noto Serif"/>
                </a:rPr>
                <a:t> Hoàn thiện và bổ sung, sửa đổi một số giao diện sao cho thân thiện với khách hàng và đặc biệt là dễ dàng sử dụng mà tính bảo mật vẫn được đảm bảo.</a:t>
              </a:r>
            </a:p>
          </p:txBody>
        </p:sp>
      </p:grpSp>
      <p:grpSp>
        <p:nvGrpSpPr>
          <p:cNvPr name="Group 9" id="9"/>
          <p:cNvGrpSpPr/>
          <p:nvPr/>
        </p:nvGrpSpPr>
        <p:grpSpPr>
          <a:xfrm rot="0">
            <a:off x="1028700" y="6025158"/>
            <a:ext cx="8888527" cy="2439119"/>
            <a:chOff x="0" y="0"/>
            <a:chExt cx="11851369" cy="3252159"/>
          </a:xfrm>
        </p:grpSpPr>
        <p:sp>
          <p:nvSpPr>
            <p:cNvPr name="TextBox 10" id="10"/>
            <p:cNvSpPr txBox="true"/>
            <p:nvPr/>
          </p:nvSpPr>
          <p:spPr>
            <a:xfrm rot="0">
              <a:off x="0" y="-57150"/>
              <a:ext cx="11851369" cy="666750"/>
            </a:xfrm>
            <a:prstGeom prst="rect">
              <a:avLst/>
            </a:prstGeom>
          </p:spPr>
          <p:txBody>
            <a:bodyPr anchor="t" rtlCol="false" tIns="0" lIns="0" bIns="0" rIns="0">
              <a:spAutoFit/>
            </a:bodyPr>
            <a:lstStyle/>
            <a:p>
              <a:pPr>
                <a:lnSpc>
                  <a:spcPts val="4200"/>
                </a:lnSpc>
              </a:pPr>
              <a:r>
                <a:rPr lang="en-US" sz="3000">
                  <a:solidFill>
                    <a:srgbClr val="273755"/>
                  </a:solidFill>
                  <a:latin typeface="Montserrat Bold"/>
                </a:rPr>
                <a:t>CÁC CHỨC NĂNG TRONG TƯƠNG LAI:</a:t>
              </a:r>
            </a:p>
          </p:txBody>
        </p:sp>
        <p:sp>
          <p:nvSpPr>
            <p:cNvPr name="TextBox 11" id="11"/>
            <p:cNvSpPr txBox="true"/>
            <p:nvPr/>
          </p:nvSpPr>
          <p:spPr>
            <a:xfrm rot="0">
              <a:off x="0" y="746448"/>
              <a:ext cx="11851369" cy="2505711"/>
            </a:xfrm>
            <a:prstGeom prst="rect">
              <a:avLst/>
            </a:prstGeom>
          </p:spPr>
          <p:txBody>
            <a:bodyPr anchor="t" rtlCol="false" tIns="0" lIns="0" bIns="0" rIns="0">
              <a:spAutoFit/>
            </a:bodyPr>
            <a:lstStyle/>
            <a:p>
              <a:pPr>
                <a:lnSpc>
                  <a:spcPts val="3779"/>
                </a:lnSpc>
              </a:pPr>
              <a:r>
                <a:rPr lang="en-US" sz="2699">
                  <a:solidFill>
                    <a:srgbClr val="273755"/>
                  </a:solidFill>
                  <a:latin typeface="Noto Serif"/>
                </a:rPr>
                <a:t>- Nhắn tin khách hàng với thời gian thực.</a:t>
              </a:r>
            </a:p>
            <a:p>
              <a:pPr>
                <a:lnSpc>
                  <a:spcPts val="3779"/>
                </a:lnSpc>
              </a:pPr>
              <a:r>
                <a:rPr lang="en-US" sz="2699">
                  <a:solidFill>
                    <a:srgbClr val="273755"/>
                  </a:solidFill>
                  <a:latin typeface="Noto Serif"/>
                </a:rPr>
                <a:t>- Hệ thống cần mở rộng thêm nhiều chức năng có tính tự động hóa cao, thống kê được số lượng khách truy cập, phát triển hệ thống khách sạn rộng khắp cả nước.</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sp>
        <p:nvSpPr>
          <p:cNvPr name="TextBox 3" id="3"/>
          <p:cNvSpPr txBox="true"/>
          <p:nvPr/>
        </p:nvSpPr>
        <p:spPr>
          <a:xfrm rot="0">
            <a:off x="8740889" y="9409691"/>
            <a:ext cx="8526123" cy="389255"/>
          </a:xfrm>
          <a:prstGeom prst="rect">
            <a:avLst/>
          </a:prstGeom>
        </p:spPr>
        <p:txBody>
          <a:bodyPr anchor="t" rtlCol="false" tIns="0" lIns="0" bIns="0" rIns="0">
            <a:spAutoFit/>
          </a:bodyPr>
          <a:lstStyle/>
          <a:p>
            <a:pPr algn="r">
              <a:lnSpc>
                <a:spcPts val="3220"/>
              </a:lnSpc>
            </a:pPr>
            <a:r>
              <a:rPr lang="en-US" sz="2300">
                <a:solidFill>
                  <a:srgbClr val="F9FCFF"/>
                </a:solidFill>
                <a:latin typeface="Noto Serif"/>
              </a:rPr>
              <a:t>TRƯỜNG ĐẠI HỌC TÀI NGUYÊN VÀ MÔI TRƯỜNG HÀ NỘI</a:t>
            </a:r>
          </a:p>
        </p:txBody>
      </p:sp>
      <p:sp>
        <p:nvSpPr>
          <p:cNvPr name="TextBox 4" id="4"/>
          <p:cNvSpPr txBox="true"/>
          <p:nvPr/>
        </p:nvSpPr>
        <p:spPr>
          <a:xfrm rot="0">
            <a:off x="3067855" y="4130783"/>
            <a:ext cx="12152289" cy="1657350"/>
          </a:xfrm>
          <a:prstGeom prst="rect">
            <a:avLst/>
          </a:prstGeom>
        </p:spPr>
        <p:txBody>
          <a:bodyPr anchor="t" rtlCol="false" tIns="0" lIns="0" bIns="0" rIns="0">
            <a:spAutoFit/>
          </a:bodyPr>
          <a:lstStyle/>
          <a:p>
            <a:pPr algn="ctr">
              <a:lnSpc>
                <a:spcPts val="6599"/>
              </a:lnSpc>
            </a:pPr>
            <a:r>
              <a:rPr lang="en-US" sz="5499">
                <a:solidFill>
                  <a:srgbClr val="8AABCA"/>
                </a:solidFill>
                <a:latin typeface="Montserrat"/>
              </a:rPr>
              <a:t>CẢM ƠN THẦY CÔ VÀ CÁC BẠN ĐÃ LẮNG NGHE</a:t>
            </a:r>
          </a:p>
        </p:txBody>
      </p:sp>
      <p:sp>
        <p:nvSpPr>
          <p:cNvPr name="AutoShape 5" id="5"/>
          <p:cNvSpPr/>
          <p:nvPr/>
        </p:nvSpPr>
        <p:spPr>
          <a:xfrm rot="0">
            <a:off x="8275881" y="6167338"/>
            <a:ext cx="1736239" cy="88355"/>
          </a:xfrm>
          <a:prstGeom prst="rect">
            <a:avLst/>
          </a:prstGeom>
          <a:solidFill>
            <a:srgbClr val="8AABCA"/>
          </a:solid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9FCFF"/>
        </a:solidFill>
      </p:bgPr>
    </p:bg>
    <p:spTree>
      <p:nvGrpSpPr>
        <p:cNvPr id="1" name=""/>
        <p:cNvGrpSpPr/>
        <p:nvPr/>
      </p:nvGrpSpPr>
      <p:grpSpPr>
        <a:xfrm>
          <a:off x="0" y="0"/>
          <a:ext cx="0" cy="0"/>
          <a:chOff x="0" y="0"/>
          <a:chExt cx="0" cy="0"/>
        </a:xfrm>
      </p:grpSpPr>
      <p:sp>
        <p:nvSpPr>
          <p:cNvPr name="AutoShape 2" id="2"/>
          <p:cNvSpPr/>
          <p:nvPr/>
        </p:nvSpPr>
        <p:spPr>
          <a:xfrm rot="0">
            <a:off x="-696318" y="-506987"/>
            <a:ext cx="9225343" cy="11343048"/>
          </a:xfrm>
          <a:prstGeom prst="rect">
            <a:avLst/>
          </a:prstGeom>
          <a:solidFill>
            <a:srgbClr val="273755"/>
          </a:solidFill>
        </p:spPr>
      </p:sp>
      <p:grpSp>
        <p:nvGrpSpPr>
          <p:cNvPr name="Group 3" id="3"/>
          <p:cNvGrpSpPr/>
          <p:nvPr/>
        </p:nvGrpSpPr>
        <p:grpSpPr>
          <a:xfrm rot="0">
            <a:off x="1028700" y="3896596"/>
            <a:ext cx="6812788" cy="2535882"/>
            <a:chOff x="0" y="0"/>
            <a:chExt cx="9083718" cy="3381175"/>
          </a:xfrm>
        </p:grpSpPr>
        <p:sp>
          <p:nvSpPr>
            <p:cNvPr name="AutoShape 4" id="4"/>
            <p:cNvSpPr/>
            <p:nvPr/>
          </p:nvSpPr>
          <p:spPr>
            <a:xfrm rot="0">
              <a:off x="0" y="1842201"/>
              <a:ext cx="2623525" cy="230003"/>
            </a:xfrm>
            <a:prstGeom prst="rect">
              <a:avLst/>
            </a:prstGeom>
            <a:solidFill>
              <a:srgbClr val="8AABCA"/>
            </a:solidFill>
          </p:spPr>
        </p:sp>
        <p:sp>
          <p:nvSpPr>
            <p:cNvPr name="TextBox 5" id="5"/>
            <p:cNvSpPr txBox="true"/>
            <p:nvPr/>
          </p:nvSpPr>
          <p:spPr>
            <a:xfrm rot="0">
              <a:off x="0" y="0"/>
              <a:ext cx="9083718" cy="1168400"/>
            </a:xfrm>
            <a:prstGeom prst="rect">
              <a:avLst/>
            </a:prstGeom>
          </p:spPr>
          <p:txBody>
            <a:bodyPr anchor="t" rtlCol="false" tIns="0" lIns="0" bIns="0" rIns="0">
              <a:spAutoFit/>
            </a:bodyPr>
            <a:lstStyle/>
            <a:p>
              <a:pPr algn="l">
                <a:lnSpc>
                  <a:spcPts val="6959"/>
                </a:lnSpc>
              </a:pPr>
              <a:r>
                <a:rPr lang="en-US" sz="5799">
                  <a:solidFill>
                    <a:srgbClr val="F9FCFF"/>
                  </a:solidFill>
                  <a:latin typeface="Montserrat"/>
                </a:rPr>
                <a:t>MỤC LỤC</a:t>
              </a:r>
            </a:p>
          </p:txBody>
        </p:sp>
        <p:sp>
          <p:nvSpPr>
            <p:cNvPr name="TextBox 6" id="6"/>
            <p:cNvSpPr txBox="true"/>
            <p:nvPr/>
          </p:nvSpPr>
          <p:spPr>
            <a:xfrm rot="0">
              <a:off x="0" y="2640342"/>
              <a:ext cx="7822767" cy="740833"/>
            </a:xfrm>
            <a:prstGeom prst="rect">
              <a:avLst/>
            </a:prstGeom>
          </p:spPr>
          <p:txBody>
            <a:bodyPr anchor="t" rtlCol="false" tIns="0" lIns="0" bIns="0" rIns="0">
              <a:spAutoFit/>
            </a:bodyPr>
            <a:lstStyle/>
            <a:p>
              <a:pPr algn="l">
                <a:lnSpc>
                  <a:spcPts val="4550"/>
                </a:lnSpc>
              </a:pPr>
              <a:r>
                <a:rPr lang="en-US" sz="3500">
                  <a:solidFill>
                    <a:srgbClr val="F9FCFF"/>
                  </a:solidFill>
                  <a:latin typeface="Montserrat"/>
                </a:rPr>
                <a:t>CÁC CHỦ ĐỀ THẢO LUẬN</a:t>
              </a:r>
            </a:p>
          </p:txBody>
        </p:sp>
      </p:grpSp>
      <p:graphicFrame>
        <p:nvGraphicFramePr>
          <p:cNvPr name="Table 7" id="7"/>
          <p:cNvGraphicFramePr>
            <a:graphicFrameLocks noGrp="true"/>
          </p:cNvGraphicFramePr>
          <p:nvPr/>
        </p:nvGraphicFramePr>
        <p:xfrm>
          <a:off x="9235807" y="2008163"/>
          <a:ext cx="7425338" cy="5029200"/>
        </p:xfrm>
        <a:graphic>
          <a:graphicData uri="http://schemas.openxmlformats.org/drawingml/2006/table">
            <a:tbl>
              <a:tblPr/>
              <a:tblGrid>
                <a:gridCol w="7425338"/>
              </a:tblGrid>
              <a:tr h="838200">
                <a:tc>
                  <a:txBody>
                    <a:bodyPr anchor="t" rtlCol="false"/>
                    <a:lstStyle/>
                    <a:p>
                      <a:pPr algn="l">
                        <a:defRPr/>
                      </a:pPr>
                      <a:r>
                        <a:rPr lang="en-US">
                          <a:solidFill>
                            <a:srgbClr val="000000"/>
                          </a:solidFill>
                          <a:latin typeface="Garbata"/>
                        </a:rPr>
                        <a:t>01. Giới thiệu.</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38200">
                <a:tc>
                  <a:txBody>
                    <a:bodyPr anchor="t" rtlCol="false"/>
                    <a:lstStyle/>
                    <a:p>
                      <a:pPr algn="l">
                        <a:defRPr/>
                      </a:pPr>
                      <a:r>
                        <a:rPr lang="en-US">
                          <a:solidFill>
                            <a:srgbClr val="000000"/>
                          </a:solidFill>
                          <a:latin typeface="Garbata"/>
                        </a:rPr>
                        <a:t>02. Tổng quan về hệ thống Booking.</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38200">
                <a:tc>
                  <a:txBody>
                    <a:bodyPr anchor="t" rtlCol="false"/>
                    <a:lstStyle/>
                    <a:p>
                      <a:pPr algn="l">
                        <a:defRPr/>
                      </a:pPr>
                      <a:r>
                        <a:rPr lang="en-US">
                          <a:solidFill>
                            <a:srgbClr val="000000"/>
                          </a:solidFill>
                          <a:latin typeface="Garbata"/>
                        </a:rPr>
                        <a:t>03. Phân tích và thiết kế hệ thống Booking.</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38200">
                <a:tc>
                  <a:txBody>
                    <a:bodyPr anchor="t" rtlCol="false"/>
                    <a:lstStyle/>
                    <a:p>
                      <a:pPr algn="l">
                        <a:defRPr/>
                      </a:pPr>
                      <a:r>
                        <a:rPr lang="en-US">
                          <a:solidFill>
                            <a:srgbClr val="000000"/>
                          </a:solidFill>
                          <a:latin typeface="Garbata"/>
                        </a:rPr>
                        <a:t>04. Xây dựng và quản trị hệ thống.</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38200">
                <a:tc>
                  <a:txBody>
                    <a:bodyPr anchor="t" rtlCol="false"/>
                    <a:lstStyle/>
                    <a:p>
                      <a:pPr algn="l">
                        <a:defRPr/>
                      </a:pPr>
                      <a:r>
                        <a:rPr lang="en-US">
                          <a:solidFill>
                            <a:srgbClr val="000000"/>
                          </a:solidFill>
                          <a:latin typeface="Garbata"/>
                        </a:rPr>
                        <a:t>05. Demo hệ thống</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38200">
                <a:tc>
                  <a:txBody>
                    <a:bodyPr anchor="t" rtlCol="false"/>
                    <a:lstStyle/>
                    <a:p>
                      <a:pPr algn="l">
                        <a:defRPr/>
                      </a:pPr>
                      <a:r>
                        <a:rPr lang="en-US">
                          <a:solidFill>
                            <a:srgbClr val="000000"/>
                          </a:solidFill>
                          <a:latin typeface="Garbata"/>
                        </a:rPr>
                        <a:t>06. Kết luận và phát triển.</a:t>
                      </a:r>
                      <a:endParaRPr lang="en-US" sz="1100"/>
                    </a:p>
                  </a:txBody>
                  <a:tcP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7095" r="0" b="27204"/>
          <a:stretch>
            <a:fillRect/>
          </a:stretch>
        </p:blipFill>
        <p:spPr>
          <a:xfrm flipH="false" flipV="false" rot="0">
            <a:off x="-672572" y="-577577"/>
            <a:ext cx="19633144" cy="5944067"/>
          </a:xfrm>
          <a:prstGeom prst="rect">
            <a:avLst/>
          </a:prstGeom>
        </p:spPr>
      </p:pic>
      <p:pic>
        <p:nvPicPr>
          <p:cNvPr name="Picture 3" id="3"/>
          <p:cNvPicPr>
            <a:picLocks noChangeAspect="true"/>
          </p:cNvPicPr>
          <p:nvPr/>
        </p:nvPicPr>
        <p:blipFill>
          <a:blip r:embed="rId3"/>
          <a:srcRect l="18815" t="0" r="18815" b="0"/>
          <a:stretch>
            <a:fillRect/>
          </a:stretch>
        </p:blipFill>
        <p:spPr>
          <a:xfrm flipH="false" flipV="false" rot="0">
            <a:off x="3377248" y="4277835"/>
            <a:ext cx="2346584" cy="2342076"/>
          </a:xfrm>
          <a:prstGeom prst="rect">
            <a:avLst/>
          </a:prstGeom>
        </p:spPr>
      </p:pic>
      <p:pic>
        <p:nvPicPr>
          <p:cNvPr name="Picture 4" id="4"/>
          <p:cNvPicPr>
            <a:picLocks noChangeAspect="true"/>
          </p:cNvPicPr>
          <p:nvPr/>
        </p:nvPicPr>
        <p:blipFill>
          <a:blip r:embed="rId4"/>
          <a:srcRect l="6154" t="2183" r="40150" b="17281"/>
          <a:stretch>
            <a:fillRect/>
          </a:stretch>
        </p:blipFill>
        <p:spPr>
          <a:xfrm flipH="false" flipV="false" rot="0">
            <a:off x="7970708" y="4277835"/>
            <a:ext cx="2346584" cy="2342076"/>
          </a:xfrm>
          <a:prstGeom prst="rect">
            <a:avLst/>
          </a:prstGeom>
        </p:spPr>
      </p:pic>
      <p:pic>
        <p:nvPicPr>
          <p:cNvPr name="Picture 5" id="5"/>
          <p:cNvPicPr>
            <a:picLocks noChangeAspect="true"/>
          </p:cNvPicPr>
          <p:nvPr/>
        </p:nvPicPr>
        <p:blipFill>
          <a:blip r:embed="rId5"/>
          <a:srcRect l="22106" t="3779" r="0" b="44423"/>
          <a:stretch>
            <a:fillRect/>
          </a:stretch>
        </p:blipFill>
        <p:spPr>
          <a:xfrm flipH="false" flipV="false" rot="0">
            <a:off x="12564169" y="4277835"/>
            <a:ext cx="2346584" cy="2342076"/>
          </a:xfrm>
          <a:prstGeom prst="rect">
            <a:avLst/>
          </a:prstGeom>
        </p:spPr>
      </p:pic>
      <p:sp>
        <p:nvSpPr>
          <p:cNvPr name="TextBox 6" id="6"/>
          <p:cNvSpPr txBox="true"/>
          <p:nvPr/>
        </p:nvSpPr>
        <p:spPr>
          <a:xfrm rot="0">
            <a:off x="2701395" y="1316319"/>
            <a:ext cx="12745168" cy="1752600"/>
          </a:xfrm>
          <a:prstGeom prst="rect">
            <a:avLst/>
          </a:prstGeom>
        </p:spPr>
        <p:txBody>
          <a:bodyPr anchor="t" rtlCol="false" tIns="0" lIns="0" bIns="0" rIns="0">
            <a:spAutoFit/>
          </a:bodyPr>
          <a:lstStyle/>
          <a:p>
            <a:pPr algn="ctr">
              <a:lnSpc>
                <a:spcPts val="6959"/>
              </a:lnSpc>
            </a:pPr>
            <a:r>
              <a:rPr lang="en-US" sz="5799">
                <a:solidFill>
                  <a:srgbClr val="F9FCFF"/>
                </a:solidFill>
                <a:latin typeface="Montserrat"/>
              </a:rPr>
              <a:t>NHỮNG NGƯỜI ĐỨNG SAU</a:t>
            </a:r>
          </a:p>
          <a:p>
            <a:pPr algn="ctr">
              <a:lnSpc>
                <a:spcPts val="6959"/>
              </a:lnSpc>
            </a:pPr>
            <a:r>
              <a:rPr lang="en-US" sz="5799">
                <a:solidFill>
                  <a:srgbClr val="F9FCFF"/>
                </a:solidFill>
                <a:latin typeface="Montserrat"/>
              </a:rPr>
              <a:t>DỰ ÁN KHỞI NGHIỆP NÀY</a:t>
            </a:r>
          </a:p>
        </p:txBody>
      </p:sp>
      <p:grpSp>
        <p:nvGrpSpPr>
          <p:cNvPr name="Group 7" id="7"/>
          <p:cNvGrpSpPr/>
          <p:nvPr/>
        </p:nvGrpSpPr>
        <p:grpSpPr>
          <a:xfrm rot="0">
            <a:off x="2426919" y="6903343"/>
            <a:ext cx="4247241" cy="1696629"/>
            <a:chOff x="0" y="0"/>
            <a:chExt cx="5662988" cy="2262172"/>
          </a:xfrm>
        </p:grpSpPr>
        <p:sp>
          <p:nvSpPr>
            <p:cNvPr name="TextBox 8" id="8"/>
            <p:cNvSpPr txBox="true"/>
            <p:nvPr/>
          </p:nvSpPr>
          <p:spPr>
            <a:xfrm rot="0">
              <a:off x="872464" y="979049"/>
              <a:ext cx="3918061" cy="1943523"/>
            </a:xfrm>
            <a:prstGeom prst="rect">
              <a:avLst/>
            </a:prstGeom>
          </p:spPr>
          <p:txBody>
            <a:bodyPr anchor="t" rtlCol="false" tIns="0" lIns="0" bIns="0" rIns="0">
              <a:spAutoFit/>
            </a:bodyPr>
            <a:lstStyle/>
            <a:p>
              <a:pPr algn="ctr">
                <a:lnSpc>
                  <a:spcPts val="3919"/>
                </a:lnSpc>
              </a:pPr>
              <a:r>
                <a:rPr lang="en-US" sz="2799">
                  <a:solidFill>
                    <a:srgbClr val="273755"/>
                  </a:solidFill>
                  <a:latin typeface="Noto Serif"/>
                </a:rPr>
                <a:t>Đồng sáng lập/Giám đốc điều hành</a:t>
              </a:r>
            </a:p>
          </p:txBody>
        </p:sp>
        <p:sp>
          <p:nvSpPr>
            <p:cNvPr name="TextBox 9" id="9"/>
            <p:cNvSpPr txBox="true"/>
            <p:nvPr/>
          </p:nvSpPr>
          <p:spPr>
            <a:xfrm rot="0">
              <a:off x="0" y="-57150"/>
              <a:ext cx="5662988" cy="666750"/>
            </a:xfrm>
            <a:prstGeom prst="rect">
              <a:avLst/>
            </a:prstGeom>
          </p:spPr>
          <p:txBody>
            <a:bodyPr anchor="t" rtlCol="false" tIns="0" lIns="0" bIns="0" rIns="0">
              <a:spAutoFit/>
            </a:bodyPr>
            <a:lstStyle/>
            <a:p>
              <a:pPr algn="ctr">
                <a:lnSpc>
                  <a:spcPts val="4200"/>
                </a:lnSpc>
              </a:pPr>
              <a:r>
                <a:rPr lang="en-US" sz="3000">
                  <a:solidFill>
                    <a:srgbClr val="273755"/>
                  </a:solidFill>
                  <a:latin typeface="Montserrat"/>
                </a:rPr>
                <a:t>MINH THANH</a:t>
              </a:r>
            </a:p>
          </p:txBody>
        </p:sp>
      </p:grpSp>
      <p:grpSp>
        <p:nvGrpSpPr>
          <p:cNvPr name="Group 10" id="10"/>
          <p:cNvGrpSpPr/>
          <p:nvPr/>
        </p:nvGrpSpPr>
        <p:grpSpPr>
          <a:xfrm rot="0">
            <a:off x="6950359" y="6903343"/>
            <a:ext cx="4247241" cy="1696629"/>
            <a:chOff x="0" y="0"/>
            <a:chExt cx="5662988" cy="2262172"/>
          </a:xfrm>
        </p:grpSpPr>
        <p:sp>
          <p:nvSpPr>
            <p:cNvPr name="TextBox 11" id="11"/>
            <p:cNvSpPr txBox="true"/>
            <p:nvPr/>
          </p:nvSpPr>
          <p:spPr>
            <a:xfrm rot="0">
              <a:off x="872464" y="979049"/>
              <a:ext cx="3918061" cy="1943523"/>
            </a:xfrm>
            <a:prstGeom prst="rect">
              <a:avLst/>
            </a:prstGeom>
          </p:spPr>
          <p:txBody>
            <a:bodyPr anchor="t" rtlCol="false" tIns="0" lIns="0" bIns="0" rIns="0">
              <a:spAutoFit/>
            </a:bodyPr>
            <a:lstStyle/>
            <a:p>
              <a:pPr algn="ctr">
                <a:lnSpc>
                  <a:spcPts val="3919"/>
                </a:lnSpc>
              </a:pPr>
              <a:r>
                <a:rPr lang="en-US" sz="2799">
                  <a:solidFill>
                    <a:srgbClr val="273755"/>
                  </a:solidFill>
                  <a:latin typeface="Noto Serif"/>
                </a:rPr>
                <a:t>Đồng sáng lập/Giám đốc tiếp thị</a:t>
              </a:r>
            </a:p>
          </p:txBody>
        </p:sp>
        <p:sp>
          <p:nvSpPr>
            <p:cNvPr name="TextBox 12" id="12"/>
            <p:cNvSpPr txBox="true"/>
            <p:nvPr/>
          </p:nvSpPr>
          <p:spPr>
            <a:xfrm rot="0">
              <a:off x="0" y="-57150"/>
              <a:ext cx="5662988" cy="666750"/>
            </a:xfrm>
            <a:prstGeom prst="rect">
              <a:avLst/>
            </a:prstGeom>
          </p:spPr>
          <p:txBody>
            <a:bodyPr anchor="t" rtlCol="false" tIns="0" lIns="0" bIns="0" rIns="0">
              <a:spAutoFit/>
            </a:bodyPr>
            <a:lstStyle/>
            <a:p>
              <a:pPr algn="ctr">
                <a:lnSpc>
                  <a:spcPts val="4200"/>
                </a:lnSpc>
              </a:pPr>
              <a:r>
                <a:rPr lang="en-US" sz="3000">
                  <a:solidFill>
                    <a:srgbClr val="273755"/>
                  </a:solidFill>
                  <a:latin typeface="Montserrat"/>
                </a:rPr>
                <a:t>HỒNG NGỌC</a:t>
              </a:r>
            </a:p>
          </p:txBody>
        </p:sp>
      </p:grpSp>
      <p:grpSp>
        <p:nvGrpSpPr>
          <p:cNvPr name="Group 13" id="13"/>
          <p:cNvGrpSpPr/>
          <p:nvPr/>
        </p:nvGrpSpPr>
        <p:grpSpPr>
          <a:xfrm rot="0">
            <a:off x="11613840" y="6903343"/>
            <a:ext cx="4247241" cy="2191929"/>
            <a:chOff x="0" y="0"/>
            <a:chExt cx="5662988" cy="2922572"/>
          </a:xfrm>
        </p:grpSpPr>
        <p:sp>
          <p:nvSpPr>
            <p:cNvPr name="TextBox 14" id="14"/>
            <p:cNvSpPr txBox="true"/>
            <p:nvPr/>
          </p:nvSpPr>
          <p:spPr>
            <a:xfrm rot="0">
              <a:off x="872464" y="979049"/>
              <a:ext cx="3918061" cy="1943523"/>
            </a:xfrm>
            <a:prstGeom prst="rect">
              <a:avLst/>
            </a:prstGeom>
          </p:spPr>
          <p:txBody>
            <a:bodyPr anchor="t" rtlCol="false" tIns="0" lIns="0" bIns="0" rIns="0">
              <a:spAutoFit/>
            </a:bodyPr>
            <a:lstStyle/>
            <a:p>
              <a:pPr algn="ctr">
                <a:lnSpc>
                  <a:spcPts val="3919"/>
                </a:lnSpc>
              </a:pPr>
              <a:r>
                <a:rPr lang="en-US" sz="2799">
                  <a:solidFill>
                    <a:srgbClr val="273755"/>
                  </a:solidFill>
                  <a:latin typeface="Noto Serif"/>
                </a:rPr>
                <a:t>Đồng sáng lập/Giám đốc công nghệ</a:t>
              </a:r>
            </a:p>
          </p:txBody>
        </p:sp>
        <p:sp>
          <p:nvSpPr>
            <p:cNvPr name="TextBox 15" id="15"/>
            <p:cNvSpPr txBox="true"/>
            <p:nvPr/>
          </p:nvSpPr>
          <p:spPr>
            <a:xfrm rot="0">
              <a:off x="0" y="-57150"/>
              <a:ext cx="5662988" cy="666750"/>
            </a:xfrm>
            <a:prstGeom prst="rect">
              <a:avLst/>
            </a:prstGeom>
          </p:spPr>
          <p:txBody>
            <a:bodyPr anchor="t" rtlCol="false" tIns="0" lIns="0" bIns="0" rIns="0">
              <a:spAutoFit/>
            </a:bodyPr>
            <a:lstStyle/>
            <a:p>
              <a:pPr algn="ctr">
                <a:lnSpc>
                  <a:spcPts val="4200"/>
                </a:lnSpc>
              </a:pPr>
              <a:r>
                <a:rPr lang="en-US" sz="3000">
                  <a:solidFill>
                    <a:srgbClr val="273755"/>
                  </a:solidFill>
                  <a:latin typeface="Montserrat"/>
                </a:rPr>
                <a:t>MAI QUỐC THÁI</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9FCFF"/>
        </a:solidFill>
      </p:bgPr>
    </p:bg>
    <p:spTree>
      <p:nvGrpSpPr>
        <p:cNvPr id="1" name=""/>
        <p:cNvGrpSpPr/>
        <p:nvPr/>
      </p:nvGrpSpPr>
      <p:grpSpPr>
        <a:xfrm>
          <a:off x="0" y="0"/>
          <a:ext cx="0" cy="0"/>
          <a:chOff x="0" y="0"/>
          <a:chExt cx="0" cy="0"/>
        </a:xfrm>
      </p:grpSpPr>
      <p:sp>
        <p:nvSpPr>
          <p:cNvPr name="AutoShape 2" id="2"/>
          <p:cNvSpPr/>
          <p:nvPr/>
        </p:nvSpPr>
        <p:spPr>
          <a:xfrm rot="0">
            <a:off x="-633208" y="1375807"/>
            <a:ext cx="4134435" cy="9554919"/>
          </a:xfrm>
          <a:prstGeom prst="rect">
            <a:avLst/>
          </a:prstGeom>
          <a:solidFill>
            <a:srgbClr val="8AABCA"/>
          </a:solidFill>
        </p:spPr>
      </p:sp>
      <p:grpSp>
        <p:nvGrpSpPr>
          <p:cNvPr name="Group 3" id="3"/>
          <p:cNvGrpSpPr/>
          <p:nvPr/>
        </p:nvGrpSpPr>
        <p:grpSpPr>
          <a:xfrm rot="0">
            <a:off x="-633208" y="-399699"/>
            <a:ext cx="19554416" cy="3072297"/>
            <a:chOff x="0" y="0"/>
            <a:chExt cx="26072554" cy="4096396"/>
          </a:xfrm>
        </p:grpSpPr>
        <p:sp>
          <p:nvSpPr>
            <p:cNvPr name="AutoShape 4" id="4"/>
            <p:cNvSpPr/>
            <p:nvPr/>
          </p:nvSpPr>
          <p:spPr>
            <a:xfrm rot="0">
              <a:off x="0" y="0"/>
              <a:ext cx="26072554" cy="3062960"/>
            </a:xfrm>
            <a:prstGeom prst="rect">
              <a:avLst/>
            </a:prstGeom>
            <a:solidFill>
              <a:srgbClr val="273755"/>
            </a:solidFill>
          </p:spPr>
        </p:sp>
        <p:sp>
          <p:nvSpPr>
            <p:cNvPr name="TextBox 5" id="5"/>
            <p:cNvSpPr txBox="true"/>
            <p:nvPr/>
          </p:nvSpPr>
          <p:spPr>
            <a:xfrm rot="0">
              <a:off x="3698026" y="1195981"/>
              <a:ext cx="18676502" cy="1168400"/>
            </a:xfrm>
            <a:prstGeom prst="rect">
              <a:avLst/>
            </a:prstGeom>
          </p:spPr>
          <p:txBody>
            <a:bodyPr anchor="t" rtlCol="false" tIns="0" lIns="0" bIns="0" rIns="0">
              <a:spAutoFit/>
            </a:bodyPr>
            <a:lstStyle/>
            <a:p>
              <a:pPr algn="ctr">
                <a:lnSpc>
                  <a:spcPts val="6959"/>
                </a:lnSpc>
              </a:pPr>
              <a:r>
                <a:rPr lang="en-US" sz="5799">
                  <a:solidFill>
                    <a:srgbClr val="F9FCFF"/>
                  </a:solidFill>
                  <a:latin typeface="Montserrat"/>
                </a:rPr>
                <a:t>TỔNG QUAN VỀ ĐỀ TÀI</a:t>
              </a:r>
            </a:p>
          </p:txBody>
        </p:sp>
        <p:sp>
          <p:nvSpPr>
            <p:cNvPr name="AutoShape 6" id="6"/>
            <p:cNvSpPr/>
            <p:nvPr/>
          </p:nvSpPr>
          <p:spPr>
            <a:xfrm rot="0">
              <a:off x="6313442" y="3838344"/>
              <a:ext cx="5989414" cy="258052"/>
            </a:xfrm>
            <a:prstGeom prst="rect">
              <a:avLst/>
            </a:prstGeom>
            <a:solidFill>
              <a:srgbClr val="8AABCA"/>
            </a:solidFill>
          </p:spPr>
        </p:sp>
      </p:grpSp>
      <p:sp>
        <p:nvSpPr>
          <p:cNvPr name="TextBox 7" id="7"/>
          <p:cNvSpPr txBox="true"/>
          <p:nvPr/>
        </p:nvSpPr>
        <p:spPr>
          <a:xfrm rot="0">
            <a:off x="4007209" y="3309855"/>
            <a:ext cx="7471693" cy="19767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Garbata"/>
              </a:rPr>
              <a:t>Tên đề tài: Website đặt phòng khách sạn</a:t>
            </a:r>
          </a:p>
          <a:p>
            <a:pPr marL="604519" indent="-302260" lvl="1">
              <a:lnSpc>
                <a:spcPts val="3919"/>
              </a:lnSpc>
              <a:buFont typeface="Arial"/>
              <a:buChar char="•"/>
            </a:pPr>
            <a:r>
              <a:rPr lang="en-US" sz="2799">
                <a:solidFill>
                  <a:srgbClr val="000000"/>
                </a:solidFill>
                <a:latin typeface="Garbata"/>
              </a:rPr>
              <a:t>Loại đề tài: Website</a:t>
            </a:r>
          </a:p>
          <a:p>
            <a:pPr marL="604519" indent="-302260" lvl="1">
              <a:lnSpc>
                <a:spcPts val="3919"/>
              </a:lnSpc>
              <a:buFont typeface="Arial"/>
              <a:buChar char="•"/>
            </a:pPr>
            <a:r>
              <a:rPr lang="en-US" sz="2799">
                <a:solidFill>
                  <a:srgbClr val="000000"/>
                </a:solidFill>
                <a:latin typeface="Garbata"/>
              </a:rPr>
              <a:t>Thời gian hoàn thành: Từ tháng 4 năm 2022 đến tháng 6 năm 2022.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73755"/>
        </a:solidFill>
      </p:bgPr>
    </p:bg>
    <p:spTree>
      <p:nvGrpSpPr>
        <p:cNvPr id="1" name=""/>
        <p:cNvGrpSpPr/>
        <p:nvPr/>
      </p:nvGrpSpPr>
      <p:grpSpPr>
        <a:xfrm>
          <a:off x="0" y="0"/>
          <a:ext cx="0" cy="0"/>
          <a:chOff x="0" y="0"/>
          <a:chExt cx="0" cy="0"/>
        </a:xfrm>
      </p:grpSpPr>
      <p:grpSp>
        <p:nvGrpSpPr>
          <p:cNvPr name="Group 2" id="2"/>
          <p:cNvGrpSpPr/>
          <p:nvPr/>
        </p:nvGrpSpPr>
        <p:grpSpPr>
          <a:xfrm rot="0">
            <a:off x="-631104" y="-452291"/>
            <a:ext cx="19550209" cy="11191583"/>
            <a:chOff x="0" y="0"/>
            <a:chExt cx="26066945" cy="14922110"/>
          </a:xfrm>
        </p:grpSpPr>
        <p:pic>
          <p:nvPicPr>
            <p:cNvPr name="Picture 3" id="3"/>
            <p:cNvPicPr>
              <a:picLocks noChangeAspect="true"/>
            </p:cNvPicPr>
            <p:nvPr/>
          </p:nvPicPr>
          <p:blipFill>
            <a:blip r:embed="rId2">
              <a:alphaModFix amt="43000"/>
            </a:blip>
            <a:srcRect l="869" t="0" r="869" b="0"/>
            <a:stretch>
              <a:fillRect/>
            </a:stretch>
          </p:blipFill>
          <p:spPr>
            <a:xfrm>
              <a:off x="0" y="0"/>
              <a:ext cx="13033472" cy="7461055"/>
            </a:xfrm>
            <a:prstGeom prst="rect">
              <a:avLst/>
            </a:prstGeom>
          </p:spPr>
        </p:pic>
        <p:pic>
          <p:nvPicPr>
            <p:cNvPr name="Picture 4" id="4"/>
            <p:cNvPicPr>
              <a:picLocks noChangeAspect="true"/>
            </p:cNvPicPr>
            <p:nvPr/>
          </p:nvPicPr>
          <p:blipFill>
            <a:blip r:embed="rId3">
              <a:alphaModFix amt="43000"/>
            </a:blip>
            <a:srcRect l="0" t="4203" r="0" b="4203"/>
            <a:stretch>
              <a:fillRect/>
            </a:stretch>
          </p:blipFill>
          <p:spPr>
            <a:xfrm>
              <a:off x="13033472" y="0"/>
              <a:ext cx="13033472" cy="7461055"/>
            </a:xfrm>
            <a:prstGeom prst="rect">
              <a:avLst/>
            </a:prstGeom>
          </p:spPr>
        </p:pic>
        <p:pic>
          <p:nvPicPr>
            <p:cNvPr name="Picture 5" id="5"/>
            <p:cNvPicPr>
              <a:picLocks noChangeAspect="true"/>
            </p:cNvPicPr>
            <p:nvPr/>
          </p:nvPicPr>
          <p:blipFill>
            <a:blip r:embed="rId4">
              <a:alphaModFix amt="43000"/>
            </a:blip>
            <a:srcRect l="0" t="7099" r="0" b="7099"/>
            <a:stretch>
              <a:fillRect/>
            </a:stretch>
          </p:blipFill>
          <p:spPr>
            <a:xfrm>
              <a:off x="0" y="7461055"/>
              <a:ext cx="13033472" cy="7461055"/>
            </a:xfrm>
            <a:prstGeom prst="rect">
              <a:avLst/>
            </a:prstGeom>
          </p:spPr>
        </p:pic>
        <p:pic>
          <p:nvPicPr>
            <p:cNvPr name="Picture 6" id="6"/>
            <p:cNvPicPr>
              <a:picLocks noChangeAspect="true"/>
            </p:cNvPicPr>
            <p:nvPr/>
          </p:nvPicPr>
          <p:blipFill>
            <a:blip r:embed="rId5">
              <a:alphaModFix amt="43000"/>
            </a:blip>
            <a:srcRect l="0" t="27101" r="0" b="27101"/>
            <a:stretch>
              <a:fillRect/>
            </a:stretch>
          </p:blipFill>
          <p:spPr>
            <a:xfrm>
              <a:off x="13033472" y="7461055"/>
              <a:ext cx="13033472" cy="7461055"/>
            </a:xfrm>
            <a:prstGeom prst="rect">
              <a:avLst/>
            </a:prstGeom>
          </p:spPr>
        </p:pic>
      </p:grpSp>
      <p:sp>
        <p:nvSpPr>
          <p:cNvPr name="AutoShape 7" id="7"/>
          <p:cNvSpPr/>
          <p:nvPr/>
        </p:nvSpPr>
        <p:spPr>
          <a:xfrm rot="0">
            <a:off x="-685800" y="2953568"/>
            <a:ext cx="19659600" cy="4379864"/>
          </a:xfrm>
          <a:prstGeom prst="rect">
            <a:avLst/>
          </a:prstGeom>
          <a:solidFill>
            <a:srgbClr val="273755"/>
          </a:solidFill>
        </p:spPr>
      </p:sp>
      <p:sp>
        <p:nvSpPr>
          <p:cNvPr name="AutoShape 8" id="8"/>
          <p:cNvSpPr/>
          <p:nvPr/>
        </p:nvSpPr>
        <p:spPr>
          <a:xfrm rot="0">
            <a:off x="8002402" y="5633068"/>
            <a:ext cx="2283196" cy="130429"/>
          </a:xfrm>
          <a:prstGeom prst="rect">
            <a:avLst/>
          </a:prstGeom>
          <a:solidFill>
            <a:srgbClr val="8AABCA"/>
          </a:solidFill>
        </p:spPr>
      </p:sp>
      <p:sp>
        <p:nvSpPr>
          <p:cNvPr name="TextBox 9" id="9"/>
          <p:cNvSpPr txBox="true"/>
          <p:nvPr/>
        </p:nvSpPr>
        <p:spPr>
          <a:xfrm rot="0">
            <a:off x="2330305" y="4431941"/>
            <a:ext cx="13627391" cy="847090"/>
          </a:xfrm>
          <a:prstGeom prst="rect">
            <a:avLst/>
          </a:prstGeom>
        </p:spPr>
        <p:txBody>
          <a:bodyPr anchor="t" rtlCol="false" tIns="0" lIns="0" bIns="0" rIns="0">
            <a:spAutoFit/>
          </a:bodyPr>
          <a:lstStyle/>
          <a:p>
            <a:pPr algn="ctr">
              <a:lnSpc>
                <a:spcPts val="6890"/>
              </a:lnSpc>
            </a:pPr>
            <a:r>
              <a:rPr lang="en-US" sz="5300">
                <a:solidFill>
                  <a:srgbClr val="F9FCFF"/>
                </a:solidFill>
                <a:latin typeface="Montserrat"/>
              </a:rPr>
              <a:t>TỔNG QUAN VỀ HỆ THỐNG BOOKING</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9FCFF"/>
        </a:solidFill>
      </p:bgPr>
    </p:bg>
    <p:spTree>
      <p:nvGrpSpPr>
        <p:cNvPr id="1" name=""/>
        <p:cNvGrpSpPr/>
        <p:nvPr/>
      </p:nvGrpSpPr>
      <p:grpSpPr>
        <a:xfrm>
          <a:off x="0" y="0"/>
          <a:ext cx="0" cy="0"/>
          <a:chOff x="0" y="0"/>
          <a:chExt cx="0" cy="0"/>
        </a:xfrm>
      </p:grpSpPr>
      <p:sp>
        <p:nvSpPr>
          <p:cNvPr name="AutoShape 2" id="2"/>
          <p:cNvSpPr/>
          <p:nvPr/>
        </p:nvSpPr>
        <p:spPr>
          <a:xfrm rot="0">
            <a:off x="-633208" y="1375807"/>
            <a:ext cx="4134435" cy="9554919"/>
          </a:xfrm>
          <a:prstGeom prst="rect">
            <a:avLst/>
          </a:prstGeom>
          <a:solidFill>
            <a:srgbClr val="8AABCA"/>
          </a:solidFill>
        </p:spPr>
      </p:sp>
      <p:sp>
        <p:nvSpPr>
          <p:cNvPr name="AutoShape 3" id="3"/>
          <p:cNvSpPr/>
          <p:nvPr/>
        </p:nvSpPr>
        <p:spPr>
          <a:xfrm rot="0">
            <a:off x="-633208" y="-399699"/>
            <a:ext cx="19554416" cy="2297220"/>
          </a:xfrm>
          <a:prstGeom prst="rect">
            <a:avLst/>
          </a:prstGeom>
          <a:solidFill>
            <a:srgbClr val="273755"/>
          </a:solidFill>
        </p:spPr>
      </p:sp>
      <p:sp>
        <p:nvSpPr>
          <p:cNvPr name="TextBox 4" id="4"/>
          <p:cNvSpPr txBox="true"/>
          <p:nvPr/>
        </p:nvSpPr>
        <p:spPr>
          <a:xfrm rot="0">
            <a:off x="2140312" y="497286"/>
            <a:ext cx="14007377" cy="876300"/>
          </a:xfrm>
          <a:prstGeom prst="rect">
            <a:avLst/>
          </a:prstGeom>
        </p:spPr>
        <p:txBody>
          <a:bodyPr anchor="t" rtlCol="false" tIns="0" lIns="0" bIns="0" rIns="0">
            <a:spAutoFit/>
          </a:bodyPr>
          <a:lstStyle/>
          <a:p>
            <a:pPr algn="ctr">
              <a:lnSpc>
                <a:spcPts val="6959"/>
              </a:lnSpc>
            </a:pPr>
            <a:r>
              <a:rPr lang="en-US" sz="5799">
                <a:solidFill>
                  <a:srgbClr val="F9FCFF"/>
                </a:solidFill>
                <a:latin typeface="Montserrat"/>
              </a:rPr>
              <a:t>MÔ TẢ</a:t>
            </a:r>
          </a:p>
        </p:txBody>
      </p:sp>
      <p:sp>
        <p:nvSpPr>
          <p:cNvPr name="AutoShape 5" id="5"/>
          <p:cNvSpPr/>
          <p:nvPr/>
        </p:nvSpPr>
        <p:spPr>
          <a:xfrm rot="0">
            <a:off x="4101873" y="2479059"/>
            <a:ext cx="4492061" cy="193539"/>
          </a:xfrm>
          <a:prstGeom prst="rect">
            <a:avLst/>
          </a:prstGeom>
          <a:solidFill>
            <a:srgbClr val="8AABCA"/>
          </a:solidFill>
        </p:spPr>
      </p:sp>
      <p:sp>
        <p:nvSpPr>
          <p:cNvPr name="TextBox 6" id="6"/>
          <p:cNvSpPr txBox="true"/>
          <p:nvPr/>
        </p:nvSpPr>
        <p:spPr>
          <a:xfrm rot="0">
            <a:off x="4101873" y="2898328"/>
            <a:ext cx="13583504" cy="6268721"/>
          </a:xfrm>
          <a:prstGeom prst="rect">
            <a:avLst/>
          </a:prstGeom>
        </p:spPr>
        <p:txBody>
          <a:bodyPr anchor="t" rtlCol="false" tIns="0" lIns="0" bIns="0" rIns="0">
            <a:spAutoFit/>
          </a:bodyPr>
          <a:lstStyle/>
          <a:p>
            <a:pPr marL="604518" indent="-302259" lvl="1">
              <a:lnSpc>
                <a:spcPts val="5599"/>
              </a:lnSpc>
              <a:buFont typeface="Arial"/>
              <a:buChar char="•"/>
            </a:pPr>
            <a:r>
              <a:rPr lang="en-US" sz="2799">
                <a:solidFill>
                  <a:srgbClr val="2F3027"/>
                </a:solidFill>
                <a:latin typeface="Rosario"/>
              </a:rPr>
              <a:t> Adladin.com là một trang web đại lý du lịch trực tuyến được thiết kế bằng Java và Microsoft SQL Server. </a:t>
            </a:r>
          </a:p>
          <a:p>
            <a:pPr marL="604518" indent="-302259" lvl="1">
              <a:lnSpc>
                <a:spcPts val="5599"/>
              </a:lnSpc>
              <a:buFont typeface="Arial"/>
              <a:buChar char="•"/>
            </a:pPr>
            <a:r>
              <a:rPr lang="en-US" sz="2799">
                <a:solidFill>
                  <a:srgbClr val="2F3027"/>
                </a:solidFill>
                <a:latin typeface="Rosario"/>
              </a:rPr>
              <a:t>L</a:t>
            </a:r>
            <a:r>
              <a:rPr lang="en-US" sz="2799">
                <a:solidFill>
                  <a:srgbClr val="2F3027"/>
                </a:solidFill>
                <a:latin typeface="Rosario"/>
              </a:rPr>
              <a:t>à một nền tảng trực tuyến giúp người dùng đặt phòng khách sạn mà mình lựa chọn trực tuyến.</a:t>
            </a:r>
          </a:p>
          <a:p>
            <a:pPr marL="604518" indent="-302259" lvl="1">
              <a:lnSpc>
                <a:spcPts val="5599"/>
              </a:lnSpc>
              <a:buFont typeface="Arial"/>
              <a:buChar char="•"/>
            </a:pPr>
            <a:r>
              <a:rPr lang="en-US" sz="2799">
                <a:solidFill>
                  <a:srgbClr val="2F3027"/>
                </a:solidFill>
                <a:latin typeface="Rosario"/>
              </a:rPr>
              <a:t>Cung cấp dịch vụ đặt phòng du lịch trực tuyến, chuyên về dịch vụ đặt phòng khách sạn. </a:t>
            </a:r>
          </a:p>
          <a:p>
            <a:pPr marL="604518" indent="-302259" lvl="1">
              <a:lnSpc>
                <a:spcPts val="5599"/>
              </a:lnSpc>
              <a:buFont typeface="Arial"/>
              <a:buChar char="•"/>
            </a:pPr>
            <a:r>
              <a:rPr lang="en-US" sz="2799">
                <a:solidFill>
                  <a:srgbClr val="2F3027"/>
                </a:solidFill>
                <a:latin typeface="Rosario"/>
              </a:rPr>
              <a:t>Khách du lịch sẽ có thể dễ dàng đặt chỗ ở với mức giá rất cạnh tranh. </a:t>
            </a:r>
          </a:p>
          <a:p>
            <a:pPr marL="604518" indent="-302259" lvl="1">
              <a:lnSpc>
                <a:spcPts val="5599"/>
              </a:lnSpc>
              <a:buFont typeface="Arial"/>
              <a:buChar char="•"/>
            </a:pPr>
            <a:r>
              <a:rPr lang="en-US" sz="2799">
                <a:solidFill>
                  <a:srgbClr val="2F3027"/>
                </a:solidFill>
                <a:latin typeface="Rosario"/>
              </a:rPr>
              <a:t>Đơn giản hóa đáng kể quá trình tìm kiếm chỗ ở phù hợp nhất, cung cấp cho các khách sạn và chỗ ở khác một kênh phân phối hiệu quả hơn về chi phí cho sản phẩm.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CFF"/>
        </a:solidFill>
      </p:bgPr>
    </p:bg>
    <p:spTree>
      <p:nvGrpSpPr>
        <p:cNvPr id="1" name=""/>
        <p:cNvGrpSpPr/>
        <p:nvPr/>
      </p:nvGrpSpPr>
      <p:grpSpPr>
        <a:xfrm>
          <a:off x="0" y="0"/>
          <a:ext cx="0" cy="0"/>
          <a:chOff x="0" y="0"/>
          <a:chExt cx="0" cy="0"/>
        </a:xfrm>
      </p:grpSpPr>
      <p:sp>
        <p:nvSpPr>
          <p:cNvPr name="AutoShape 2" id="2"/>
          <p:cNvSpPr/>
          <p:nvPr/>
        </p:nvSpPr>
        <p:spPr>
          <a:xfrm rot="0">
            <a:off x="-549061" y="-506987"/>
            <a:ext cx="5922564" cy="11300974"/>
          </a:xfrm>
          <a:prstGeom prst="rect">
            <a:avLst/>
          </a:prstGeom>
          <a:solidFill>
            <a:srgbClr val="273755"/>
          </a:solidFill>
        </p:spPr>
      </p:sp>
      <p:sp>
        <p:nvSpPr>
          <p:cNvPr name="AutoShape 3" id="3"/>
          <p:cNvSpPr/>
          <p:nvPr/>
        </p:nvSpPr>
        <p:spPr>
          <a:xfrm rot="0">
            <a:off x="6246772" y="2309082"/>
            <a:ext cx="3966140" cy="109392"/>
          </a:xfrm>
          <a:prstGeom prst="rect">
            <a:avLst/>
          </a:prstGeom>
          <a:solidFill>
            <a:srgbClr val="8AABCA"/>
          </a:solidFill>
        </p:spPr>
      </p:sp>
      <p:pic>
        <p:nvPicPr>
          <p:cNvPr name="Picture 4" id="4"/>
          <p:cNvPicPr>
            <a:picLocks noChangeAspect="true"/>
          </p:cNvPicPr>
          <p:nvPr/>
        </p:nvPicPr>
        <p:blipFill>
          <a:blip r:embed="rId2"/>
          <a:srcRect l="0" t="0" r="24170" b="0"/>
          <a:stretch>
            <a:fillRect/>
          </a:stretch>
        </p:blipFill>
        <p:spPr>
          <a:xfrm flipH="false" flipV="false" rot="0">
            <a:off x="-577636" y="785402"/>
            <a:ext cx="5287547" cy="8716196"/>
          </a:xfrm>
          <a:prstGeom prst="rect">
            <a:avLst/>
          </a:prstGeom>
        </p:spPr>
      </p:pic>
      <p:sp>
        <p:nvSpPr>
          <p:cNvPr name="TextBox 5" id="5"/>
          <p:cNvSpPr txBox="true"/>
          <p:nvPr/>
        </p:nvSpPr>
        <p:spPr>
          <a:xfrm rot="0">
            <a:off x="6246772" y="1028700"/>
            <a:ext cx="9947273" cy="876300"/>
          </a:xfrm>
          <a:prstGeom prst="rect">
            <a:avLst/>
          </a:prstGeom>
        </p:spPr>
        <p:txBody>
          <a:bodyPr anchor="t" rtlCol="false" tIns="0" lIns="0" bIns="0" rIns="0">
            <a:spAutoFit/>
          </a:bodyPr>
          <a:lstStyle/>
          <a:p>
            <a:pPr algn="l">
              <a:lnSpc>
                <a:spcPts val="6959"/>
              </a:lnSpc>
            </a:pPr>
            <a:r>
              <a:rPr lang="en-US" sz="5799">
                <a:solidFill>
                  <a:srgbClr val="273755"/>
                </a:solidFill>
                <a:latin typeface="Montserrat"/>
              </a:rPr>
              <a:t>BỐI CẢNH VẤN ĐỀ</a:t>
            </a:r>
          </a:p>
        </p:txBody>
      </p:sp>
      <p:sp>
        <p:nvSpPr>
          <p:cNvPr name="TextBox 6" id="6"/>
          <p:cNvSpPr txBox="true"/>
          <p:nvPr/>
        </p:nvSpPr>
        <p:spPr>
          <a:xfrm rot="0">
            <a:off x="6246772" y="2670292"/>
            <a:ext cx="11519350" cy="6967222"/>
          </a:xfrm>
          <a:prstGeom prst="rect">
            <a:avLst/>
          </a:prstGeom>
        </p:spPr>
        <p:txBody>
          <a:bodyPr anchor="t" rtlCol="false" tIns="0" lIns="0" bIns="0" rIns="0">
            <a:spAutoFit/>
          </a:bodyPr>
          <a:lstStyle/>
          <a:p>
            <a:pPr marL="604518" indent="-302259" lvl="1">
              <a:lnSpc>
                <a:spcPts val="6999"/>
              </a:lnSpc>
              <a:buFont typeface="Arial"/>
              <a:buChar char="•"/>
            </a:pPr>
            <a:r>
              <a:rPr lang="en-US" sz="2799">
                <a:solidFill>
                  <a:srgbClr val="2F3027"/>
                </a:solidFill>
                <a:latin typeface="Nunito"/>
              </a:rPr>
              <a:t>Hệ thống lưu trữ hồ sơ thủ công không nhất quán</a:t>
            </a:r>
          </a:p>
          <a:p>
            <a:pPr marL="604518" indent="-302259" lvl="1">
              <a:lnSpc>
                <a:spcPts val="6999"/>
              </a:lnSpc>
              <a:buFont typeface="Arial"/>
              <a:buChar char="•"/>
            </a:pPr>
            <a:r>
              <a:rPr lang="en-US" sz="2799">
                <a:solidFill>
                  <a:srgbClr val="2F3027"/>
                </a:solidFill>
                <a:latin typeface="Nunito"/>
              </a:rPr>
              <a:t>Mất nhiều thời gian để tìm nơi lưu trú trong khu vực.</a:t>
            </a:r>
          </a:p>
          <a:p>
            <a:pPr marL="604518" indent="-302259" lvl="1">
              <a:lnSpc>
                <a:spcPts val="6999"/>
              </a:lnSpc>
              <a:buFont typeface="Arial"/>
              <a:buChar char="•"/>
            </a:pPr>
            <a:r>
              <a:rPr lang="en-US" sz="2799">
                <a:solidFill>
                  <a:srgbClr val="2F3027"/>
                </a:solidFill>
                <a:latin typeface="Nunito"/>
              </a:rPr>
              <a:t>Lưu trữ hồ sơ về tình trạng phòng trống, của khách hàng khó khăn.</a:t>
            </a:r>
          </a:p>
          <a:p>
            <a:pPr marL="604518" indent="-302259" lvl="1">
              <a:lnSpc>
                <a:spcPts val="6999"/>
              </a:lnSpc>
              <a:buFont typeface="Arial"/>
              <a:buChar char="•"/>
            </a:pPr>
            <a:r>
              <a:rPr lang="en-US" sz="2799">
                <a:solidFill>
                  <a:srgbClr val="2F3027"/>
                </a:solidFill>
                <a:latin typeface="Nunito"/>
              </a:rPr>
              <a:t>Việc xử lý thanh toán và thu tiền gặp nhiều khó khăn.</a:t>
            </a:r>
          </a:p>
          <a:p>
            <a:pPr marL="604518" indent="-302259" lvl="1">
              <a:lnSpc>
                <a:spcPts val="6999"/>
              </a:lnSpc>
              <a:buFont typeface="Arial"/>
              <a:buChar char="•"/>
            </a:pPr>
            <a:r>
              <a:rPr lang="en-US" sz="2799">
                <a:solidFill>
                  <a:srgbClr val="2F3027"/>
                </a:solidFill>
                <a:latin typeface="Nunito"/>
              </a:rPr>
              <a:t>Cần thêm nhân lực và hệ thống hiện tại tiêu tốn quá nhiều thời gian, để đặt chỗ và lưu trữ dữ liệu.</a:t>
            </a:r>
          </a:p>
          <a:p>
            <a:pPr marL="604518" indent="-302259" lvl="1">
              <a:lnSpc>
                <a:spcPts val="6999"/>
              </a:lnSpc>
              <a:buFont typeface="Arial"/>
              <a:buChar char="•"/>
            </a:pPr>
            <a:r>
              <a:rPr lang="en-US" sz="2799">
                <a:solidFill>
                  <a:srgbClr val="2F3027"/>
                </a:solidFill>
                <a:latin typeface="Nunito"/>
              </a:rPr>
              <a:t>Nhiều tiền, giấy và các nguồn lực khác bị lãng phí để lưu trữ hồ sơ phòng trống và khách hàng.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1EB"/>
        </a:solidFill>
      </p:bgPr>
    </p:bg>
    <p:spTree>
      <p:nvGrpSpPr>
        <p:cNvPr id="1" name=""/>
        <p:cNvGrpSpPr/>
        <p:nvPr/>
      </p:nvGrpSpPr>
      <p:grpSpPr>
        <a:xfrm>
          <a:off x="0" y="0"/>
          <a:ext cx="0" cy="0"/>
          <a:chOff x="0" y="0"/>
          <a:chExt cx="0" cy="0"/>
        </a:xfrm>
      </p:grpSpPr>
      <p:grpSp>
        <p:nvGrpSpPr>
          <p:cNvPr name="Group 2" id="2"/>
          <p:cNvGrpSpPr/>
          <p:nvPr/>
        </p:nvGrpSpPr>
        <p:grpSpPr>
          <a:xfrm rot="0">
            <a:off x="0" y="-1291222"/>
            <a:ext cx="18288000" cy="5410469"/>
            <a:chOff x="0" y="0"/>
            <a:chExt cx="24384000" cy="7213959"/>
          </a:xfrm>
        </p:grpSpPr>
        <p:pic>
          <p:nvPicPr>
            <p:cNvPr name="Picture 3" id="3"/>
            <p:cNvPicPr>
              <a:picLocks noChangeAspect="true"/>
            </p:cNvPicPr>
            <p:nvPr/>
          </p:nvPicPr>
          <p:blipFill>
            <a:blip r:embed="rId2"/>
            <a:srcRect l="0" t="23702" r="0" b="23702"/>
            <a:stretch>
              <a:fillRect/>
            </a:stretch>
          </p:blipFill>
          <p:spPr>
            <a:xfrm>
              <a:off x="0" y="0"/>
              <a:ext cx="24384000" cy="7213959"/>
            </a:xfrm>
            <a:prstGeom prst="rect">
              <a:avLst/>
            </a:prstGeom>
          </p:spPr>
        </p:pic>
      </p:grpSp>
      <p:grpSp>
        <p:nvGrpSpPr>
          <p:cNvPr name="Group 4" id="4"/>
          <p:cNvGrpSpPr/>
          <p:nvPr/>
        </p:nvGrpSpPr>
        <p:grpSpPr>
          <a:xfrm rot="0">
            <a:off x="2563079" y="3076104"/>
            <a:ext cx="2010084" cy="2010084"/>
            <a:chOff x="0" y="0"/>
            <a:chExt cx="2680112" cy="2680112"/>
          </a:xfrm>
        </p:grpSpPr>
        <p:grpSp>
          <p:nvGrpSpPr>
            <p:cNvPr name="Group 5" id="5"/>
            <p:cNvGrpSpPr/>
            <p:nvPr/>
          </p:nvGrpSpPr>
          <p:grpSpPr>
            <a:xfrm rot="0">
              <a:off x="0" y="0"/>
              <a:ext cx="2680112" cy="2680112"/>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4355"/>
              </a:solidFill>
            </p:spPr>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08520" y="681673"/>
              <a:ext cx="1463073" cy="1316766"/>
            </a:xfrm>
            <a:prstGeom prst="rect">
              <a:avLst/>
            </a:prstGeom>
          </p:spPr>
        </p:pic>
      </p:grpSp>
      <p:grpSp>
        <p:nvGrpSpPr>
          <p:cNvPr name="Group 8" id="8"/>
          <p:cNvGrpSpPr/>
          <p:nvPr/>
        </p:nvGrpSpPr>
        <p:grpSpPr>
          <a:xfrm rot="0">
            <a:off x="8162542" y="3076104"/>
            <a:ext cx="2010084" cy="2010084"/>
            <a:chOff x="0" y="0"/>
            <a:chExt cx="2680112" cy="2680112"/>
          </a:xfrm>
        </p:grpSpPr>
        <p:grpSp>
          <p:nvGrpSpPr>
            <p:cNvPr name="Group 9" id="9"/>
            <p:cNvGrpSpPr/>
            <p:nvPr/>
          </p:nvGrpSpPr>
          <p:grpSpPr>
            <a:xfrm rot="0">
              <a:off x="0" y="0"/>
              <a:ext cx="2680112" cy="2680112"/>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4355"/>
              </a:solidFill>
            </p:spPr>
          </p:sp>
        </p:grpSp>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76003" y="631090"/>
              <a:ext cx="1728107" cy="1341732"/>
            </a:xfrm>
            <a:prstGeom prst="rect">
              <a:avLst/>
            </a:prstGeom>
          </p:spPr>
        </p:pic>
      </p:grpSp>
      <p:grpSp>
        <p:nvGrpSpPr>
          <p:cNvPr name="Group 12" id="12"/>
          <p:cNvGrpSpPr/>
          <p:nvPr/>
        </p:nvGrpSpPr>
        <p:grpSpPr>
          <a:xfrm rot="0">
            <a:off x="13714836" y="3076104"/>
            <a:ext cx="2010084" cy="2010084"/>
            <a:chOff x="0" y="0"/>
            <a:chExt cx="2680112" cy="2680112"/>
          </a:xfrm>
        </p:grpSpPr>
        <p:grpSp>
          <p:nvGrpSpPr>
            <p:cNvPr name="Group 13" id="13"/>
            <p:cNvGrpSpPr/>
            <p:nvPr/>
          </p:nvGrpSpPr>
          <p:grpSpPr>
            <a:xfrm rot="0">
              <a:off x="0" y="0"/>
              <a:ext cx="2680112" cy="2680112"/>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4355"/>
              </a:solidFill>
            </p:spPr>
          </p:sp>
        </p:grpSp>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641372" y="641372"/>
              <a:ext cx="1418342" cy="1418342"/>
            </a:xfrm>
            <a:prstGeom prst="rect">
              <a:avLst/>
            </a:prstGeom>
          </p:spPr>
        </p:pic>
      </p:grpSp>
      <p:grpSp>
        <p:nvGrpSpPr>
          <p:cNvPr name="Group 16" id="16"/>
          <p:cNvGrpSpPr/>
          <p:nvPr/>
        </p:nvGrpSpPr>
        <p:grpSpPr>
          <a:xfrm rot="0">
            <a:off x="319657" y="311201"/>
            <a:ext cx="6087057" cy="2205621"/>
            <a:chOff x="0" y="0"/>
            <a:chExt cx="8116076" cy="2940828"/>
          </a:xfrm>
        </p:grpSpPr>
        <p:grpSp>
          <p:nvGrpSpPr>
            <p:cNvPr name="Group 17" id="17"/>
            <p:cNvGrpSpPr/>
            <p:nvPr/>
          </p:nvGrpSpPr>
          <p:grpSpPr>
            <a:xfrm rot="0">
              <a:off x="0" y="0"/>
              <a:ext cx="8116076" cy="2940828"/>
              <a:chOff x="0" y="0"/>
              <a:chExt cx="3414515" cy="1237236"/>
            </a:xfrm>
          </p:grpSpPr>
          <p:sp>
            <p:nvSpPr>
              <p:cNvPr name="Freeform 18" id="18"/>
              <p:cNvSpPr/>
              <p:nvPr/>
            </p:nvSpPr>
            <p:spPr>
              <a:xfrm>
                <a:off x="0" y="0"/>
                <a:ext cx="3414515" cy="1237236"/>
              </a:xfrm>
              <a:custGeom>
                <a:avLst/>
                <a:gdLst/>
                <a:ahLst/>
                <a:cxnLst/>
                <a:rect r="r" b="b" t="t" l="l"/>
                <a:pathLst>
                  <a:path h="1237236" w="3414515">
                    <a:moveTo>
                      <a:pt x="0" y="0"/>
                    </a:moveTo>
                    <a:lnTo>
                      <a:pt x="3414515" y="0"/>
                    </a:lnTo>
                    <a:lnTo>
                      <a:pt x="3414515" y="1237236"/>
                    </a:lnTo>
                    <a:lnTo>
                      <a:pt x="0" y="1237236"/>
                    </a:lnTo>
                    <a:close/>
                  </a:path>
                </a:pathLst>
              </a:custGeom>
              <a:solidFill>
                <a:srgbClr val="1D4355"/>
              </a:solidFill>
            </p:spPr>
          </p:sp>
        </p:grpSp>
        <p:sp>
          <p:nvSpPr>
            <p:cNvPr name="TextBox 19" id="19"/>
            <p:cNvSpPr txBox="true"/>
            <p:nvPr/>
          </p:nvSpPr>
          <p:spPr>
            <a:xfrm rot="0">
              <a:off x="445170" y="474345"/>
              <a:ext cx="7225737" cy="2154555"/>
            </a:xfrm>
            <a:prstGeom prst="rect">
              <a:avLst/>
            </a:prstGeom>
          </p:spPr>
          <p:txBody>
            <a:bodyPr anchor="t" rtlCol="false" tIns="0" lIns="0" bIns="0" rIns="0">
              <a:spAutoFit/>
            </a:bodyPr>
            <a:lstStyle/>
            <a:p>
              <a:pPr>
                <a:lnSpc>
                  <a:spcPts val="6120"/>
                </a:lnSpc>
              </a:pPr>
              <a:r>
                <a:rPr lang="en-US" sz="6000">
                  <a:solidFill>
                    <a:srgbClr val="F7F7F7"/>
                  </a:solidFill>
                  <a:latin typeface="Garbata"/>
                </a:rPr>
                <a:t>Đối tượng trong hệ thống</a:t>
              </a:r>
            </a:p>
          </p:txBody>
        </p:sp>
      </p:grpSp>
      <p:sp>
        <p:nvSpPr>
          <p:cNvPr name="TextBox 20" id="20"/>
          <p:cNvSpPr txBox="true"/>
          <p:nvPr/>
        </p:nvSpPr>
        <p:spPr>
          <a:xfrm rot="0">
            <a:off x="1593727" y="5771989"/>
            <a:ext cx="3901621" cy="539073"/>
          </a:xfrm>
          <a:prstGeom prst="rect">
            <a:avLst/>
          </a:prstGeom>
        </p:spPr>
        <p:txBody>
          <a:bodyPr anchor="t" rtlCol="false" tIns="0" lIns="0" bIns="0" rIns="0">
            <a:spAutoFit/>
          </a:bodyPr>
          <a:lstStyle/>
          <a:p>
            <a:pPr algn="ctr">
              <a:lnSpc>
                <a:spcPts val="4294"/>
              </a:lnSpc>
            </a:pPr>
            <a:r>
              <a:rPr lang="en-US" sz="3303">
                <a:solidFill>
                  <a:srgbClr val="365B6D"/>
                </a:solidFill>
                <a:latin typeface="Garbata Bold"/>
              </a:rPr>
              <a:t>KHÁCH SẠN</a:t>
            </a:r>
          </a:p>
        </p:txBody>
      </p:sp>
      <p:sp>
        <p:nvSpPr>
          <p:cNvPr name="TextBox 21" id="21"/>
          <p:cNvSpPr txBox="true"/>
          <p:nvPr/>
        </p:nvSpPr>
        <p:spPr>
          <a:xfrm rot="0">
            <a:off x="1593727" y="6552832"/>
            <a:ext cx="3901621" cy="1989787"/>
          </a:xfrm>
          <a:prstGeom prst="rect">
            <a:avLst/>
          </a:prstGeom>
        </p:spPr>
        <p:txBody>
          <a:bodyPr anchor="t" rtlCol="false" tIns="0" lIns="0" bIns="0" rIns="0">
            <a:spAutoFit/>
          </a:bodyPr>
          <a:lstStyle/>
          <a:p>
            <a:pPr algn="ctr">
              <a:lnSpc>
                <a:spcPts val="3201"/>
              </a:lnSpc>
            </a:pPr>
            <a:r>
              <a:rPr lang="en-US" spc="9" sz="2286">
                <a:solidFill>
                  <a:srgbClr val="365B6D"/>
                </a:solidFill>
                <a:latin typeface="Garbata"/>
              </a:rPr>
              <a:t>Cung cấp các thông tin về khách sạn, về loại khách sạn, tổng số phòng, cung cách phục vụ, giá cả, các dịch vụ bổ sung…</a:t>
            </a:r>
          </a:p>
        </p:txBody>
      </p:sp>
      <p:sp>
        <p:nvSpPr>
          <p:cNvPr name="TextBox 22" id="22"/>
          <p:cNvSpPr txBox="true"/>
          <p:nvPr/>
        </p:nvSpPr>
        <p:spPr>
          <a:xfrm rot="0">
            <a:off x="7240358" y="5771989"/>
            <a:ext cx="3901621" cy="539073"/>
          </a:xfrm>
          <a:prstGeom prst="rect">
            <a:avLst/>
          </a:prstGeom>
        </p:spPr>
        <p:txBody>
          <a:bodyPr anchor="t" rtlCol="false" tIns="0" lIns="0" bIns="0" rIns="0">
            <a:spAutoFit/>
          </a:bodyPr>
          <a:lstStyle/>
          <a:p>
            <a:pPr algn="ctr">
              <a:lnSpc>
                <a:spcPts val="4294"/>
              </a:lnSpc>
            </a:pPr>
            <a:r>
              <a:rPr lang="en-US" sz="3303">
                <a:solidFill>
                  <a:srgbClr val="365B6D"/>
                </a:solidFill>
                <a:latin typeface="Garbata Bold"/>
              </a:rPr>
              <a:t>KHÁCH HÀNG</a:t>
            </a:r>
          </a:p>
        </p:txBody>
      </p:sp>
      <p:sp>
        <p:nvSpPr>
          <p:cNvPr name="TextBox 23" id="23"/>
          <p:cNvSpPr txBox="true"/>
          <p:nvPr/>
        </p:nvSpPr>
        <p:spPr>
          <a:xfrm rot="0">
            <a:off x="7240358" y="6552832"/>
            <a:ext cx="3901621" cy="1989787"/>
          </a:xfrm>
          <a:prstGeom prst="rect">
            <a:avLst/>
          </a:prstGeom>
        </p:spPr>
        <p:txBody>
          <a:bodyPr anchor="t" rtlCol="false" tIns="0" lIns="0" bIns="0" rIns="0">
            <a:spAutoFit/>
          </a:bodyPr>
          <a:lstStyle/>
          <a:p>
            <a:pPr algn="ctr">
              <a:lnSpc>
                <a:spcPts val="3201"/>
              </a:lnSpc>
            </a:pPr>
            <a:r>
              <a:rPr lang="en-US" spc="9" sz="2286">
                <a:solidFill>
                  <a:srgbClr val="365B6D"/>
                </a:solidFill>
                <a:latin typeface="Garbata"/>
              </a:rPr>
              <a:t>đăng ký, đăng nhập, tìm kiếm các khách sạn thích hợp, đặt phòng trực tuyến qua mạng. Hệ thống sẽ thực hiện việc thanh toán cho họ.</a:t>
            </a:r>
          </a:p>
        </p:txBody>
      </p:sp>
      <p:sp>
        <p:nvSpPr>
          <p:cNvPr name="TextBox 24" id="24"/>
          <p:cNvSpPr txBox="true"/>
          <p:nvPr/>
        </p:nvSpPr>
        <p:spPr>
          <a:xfrm rot="0">
            <a:off x="12792652" y="5788704"/>
            <a:ext cx="3901621" cy="539073"/>
          </a:xfrm>
          <a:prstGeom prst="rect">
            <a:avLst/>
          </a:prstGeom>
        </p:spPr>
        <p:txBody>
          <a:bodyPr anchor="t" rtlCol="false" tIns="0" lIns="0" bIns="0" rIns="0">
            <a:spAutoFit/>
          </a:bodyPr>
          <a:lstStyle/>
          <a:p>
            <a:pPr algn="ctr">
              <a:lnSpc>
                <a:spcPts val="4294"/>
              </a:lnSpc>
            </a:pPr>
            <a:r>
              <a:rPr lang="en-US" sz="3303">
                <a:solidFill>
                  <a:srgbClr val="365B6D"/>
                </a:solidFill>
                <a:latin typeface="Garbata Bold"/>
              </a:rPr>
              <a:t>ADMIN</a:t>
            </a:r>
          </a:p>
        </p:txBody>
      </p:sp>
      <p:sp>
        <p:nvSpPr>
          <p:cNvPr name="TextBox 25" id="25"/>
          <p:cNvSpPr txBox="true"/>
          <p:nvPr/>
        </p:nvSpPr>
        <p:spPr>
          <a:xfrm rot="0">
            <a:off x="12792652" y="6552832"/>
            <a:ext cx="3901621" cy="2389837"/>
          </a:xfrm>
          <a:prstGeom prst="rect">
            <a:avLst/>
          </a:prstGeom>
        </p:spPr>
        <p:txBody>
          <a:bodyPr anchor="t" rtlCol="false" tIns="0" lIns="0" bIns="0" rIns="0">
            <a:spAutoFit/>
          </a:bodyPr>
          <a:lstStyle/>
          <a:p>
            <a:pPr algn="ctr">
              <a:lnSpc>
                <a:spcPts val="3201"/>
              </a:lnSpc>
            </a:pPr>
            <a:r>
              <a:rPr lang="en-US" spc="9" sz="2286">
                <a:solidFill>
                  <a:srgbClr val="365B6D"/>
                </a:solidFill>
                <a:latin typeface="Garbata"/>
              </a:rPr>
              <a:t>Có quyền kiểm soát tất cả các hoạt động của website, cụ thể như: xem các danh sách đăng ký (nhà cung cấp dịch vụ, thành viên), thêm, xóa, cập nhật thông tin… </a:t>
            </a:r>
          </a:p>
        </p:txBody>
      </p:sp>
      <p:grpSp>
        <p:nvGrpSpPr>
          <p:cNvPr name="Group 26" id="26"/>
          <p:cNvGrpSpPr/>
          <p:nvPr/>
        </p:nvGrpSpPr>
        <p:grpSpPr>
          <a:xfrm rot="0">
            <a:off x="0" y="7592411"/>
            <a:ext cx="224444" cy="1665889"/>
            <a:chOff x="0" y="0"/>
            <a:chExt cx="643088" cy="4773195"/>
          </a:xfrm>
        </p:grpSpPr>
        <p:sp>
          <p:nvSpPr>
            <p:cNvPr name="Freeform 27" id="27"/>
            <p:cNvSpPr/>
            <p:nvPr/>
          </p:nvSpPr>
          <p:spPr>
            <a:xfrm>
              <a:off x="0" y="0"/>
              <a:ext cx="643088" cy="4773195"/>
            </a:xfrm>
            <a:custGeom>
              <a:avLst/>
              <a:gdLst/>
              <a:ahLst/>
              <a:cxnLst/>
              <a:rect r="r" b="b" t="t" l="l"/>
              <a:pathLst>
                <a:path h="4773195" w="643088">
                  <a:moveTo>
                    <a:pt x="0" y="0"/>
                  </a:moveTo>
                  <a:lnTo>
                    <a:pt x="643088" y="0"/>
                  </a:lnTo>
                  <a:lnTo>
                    <a:pt x="643088" y="4773195"/>
                  </a:lnTo>
                  <a:lnTo>
                    <a:pt x="0" y="4773195"/>
                  </a:lnTo>
                  <a:close/>
                </a:path>
              </a:pathLst>
            </a:custGeom>
            <a:solidFill>
              <a:srgbClr val="CBB29F"/>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73755"/>
        </a:solidFill>
      </p:bgPr>
    </p:bg>
    <p:spTree>
      <p:nvGrpSpPr>
        <p:cNvPr id="1" name=""/>
        <p:cNvGrpSpPr/>
        <p:nvPr/>
      </p:nvGrpSpPr>
      <p:grpSpPr>
        <a:xfrm>
          <a:off x="0" y="0"/>
          <a:ext cx="0" cy="0"/>
          <a:chOff x="0" y="0"/>
          <a:chExt cx="0" cy="0"/>
        </a:xfrm>
      </p:grpSpPr>
      <p:grpSp>
        <p:nvGrpSpPr>
          <p:cNvPr name="Group 2" id="2"/>
          <p:cNvGrpSpPr/>
          <p:nvPr/>
        </p:nvGrpSpPr>
        <p:grpSpPr>
          <a:xfrm rot="0">
            <a:off x="-631104" y="-452291"/>
            <a:ext cx="19550209" cy="11191583"/>
            <a:chOff x="0" y="0"/>
            <a:chExt cx="26066945" cy="14922110"/>
          </a:xfrm>
        </p:grpSpPr>
        <p:pic>
          <p:nvPicPr>
            <p:cNvPr name="Picture 3" id="3"/>
            <p:cNvPicPr>
              <a:picLocks noChangeAspect="true"/>
            </p:cNvPicPr>
            <p:nvPr/>
          </p:nvPicPr>
          <p:blipFill>
            <a:blip r:embed="rId2">
              <a:alphaModFix amt="43000"/>
            </a:blip>
            <a:srcRect l="869" t="0" r="869" b="0"/>
            <a:stretch>
              <a:fillRect/>
            </a:stretch>
          </p:blipFill>
          <p:spPr>
            <a:xfrm>
              <a:off x="0" y="0"/>
              <a:ext cx="13033472" cy="7461055"/>
            </a:xfrm>
            <a:prstGeom prst="rect">
              <a:avLst/>
            </a:prstGeom>
          </p:spPr>
        </p:pic>
        <p:pic>
          <p:nvPicPr>
            <p:cNvPr name="Picture 4" id="4"/>
            <p:cNvPicPr>
              <a:picLocks noChangeAspect="true"/>
            </p:cNvPicPr>
            <p:nvPr/>
          </p:nvPicPr>
          <p:blipFill>
            <a:blip r:embed="rId3">
              <a:alphaModFix amt="43000"/>
            </a:blip>
            <a:srcRect l="0" t="4203" r="0" b="4203"/>
            <a:stretch>
              <a:fillRect/>
            </a:stretch>
          </p:blipFill>
          <p:spPr>
            <a:xfrm>
              <a:off x="13033472" y="0"/>
              <a:ext cx="13033472" cy="7461055"/>
            </a:xfrm>
            <a:prstGeom prst="rect">
              <a:avLst/>
            </a:prstGeom>
          </p:spPr>
        </p:pic>
        <p:pic>
          <p:nvPicPr>
            <p:cNvPr name="Picture 5" id="5"/>
            <p:cNvPicPr>
              <a:picLocks noChangeAspect="true"/>
            </p:cNvPicPr>
            <p:nvPr/>
          </p:nvPicPr>
          <p:blipFill>
            <a:blip r:embed="rId4">
              <a:alphaModFix amt="43000"/>
            </a:blip>
            <a:srcRect l="0" t="7099" r="0" b="7099"/>
            <a:stretch>
              <a:fillRect/>
            </a:stretch>
          </p:blipFill>
          <p:spPr>
            <a:xfrm>
              <a:off x="0" y="7461055"/>
              <a:ext cx="13033472" cy="7461055"/>
            </a:xfrm>
            <a:prstGeom prst="rect">
              <a:avLst/>
            </a:prstGeom>
          </p:spPr>
        </p:pic>
        <p:pic>
          <p:nvPicPr>
            <p:cNvPr name="Picture 6" id="6"/>
            <p:cNvPicPr>
              <a:picLocks noChangeAspect="true"/>
            </p:cNvPicPr>
            <p:nvPr/>
          </p:nvPicPr>
          <p:blipFill>
            <a:blip r:embed="rId5">
              <a:alphaModFix amt="43000"/>
            </a:blip>
            <a:srcRect l="0" t="27101" r="0" b="27101"/>
            <a:stretch>
              <a:fillRect/>
            </a:stretch>
          </p:blipFill>
          <p:spPr>
            <a:xfrm>
              <a:off x="13033472" y="7461055"/>
              <a:ext cx="13033472" cy="7461055"/>
            </a:xfrm>
            <a:prstGeom prst="rect">
              <a:avLst/>
            </a:prstGeom>
          </p:spPr>
        </p:pic>
      </p:grpSp>
      <p:sp>
        <p:nvSpPr>
          <p:cNvPr name="AutoShape 7" id="7"/>
          <p:cNvSpPr/>
          <p:nvPr/>
        </p:nvSpPr>
        <p:spPr>
          <a:xfrm rot="0">
            <a:off x="-685800" y="2953568"/>
            <a:ext cx="19659600" cy="4379864"/>
          </a:xfrm>
          <a:prstGeom prst="rect">
            <a:avLst/>
          </a:prstGeom>
          <a:solidFill>
            <a:srgbClr val="273755"/>
          </a:solidFill>
        </p:spPr>
      </p:sp>
      <p:sp>
        <p:nvSpPr>
          <p:cNvPr name="AutoShape 8" id="8"/>
          <p:cNvSpPr/>
          <p:nvPr/>
        </p:nvSpPr>
        <p:spPr>
          <a:xfrm rot="0">
            <a:off x="8002402" y="5988643"/>
            <a:ext cx="2283196" cy="130429"/>
          </a:xfrm>
          <a:prstGeom prst="rect">
            <a:avLst/>
          </a:prstGeom>
          <a:solidFill>
            <a:srgbClr val="8AABCA"/>
          </a:solidFill>
        </p:spPr>
      </p:sp>
      <p:sp>
        <p:nvSpPr>
          <p:cNvPr name="TextBox 9" id="9"/>
          <p:cNvSpPr txBox="true"/>
          <p:nvPr/>
        </p:nvSpPr>
        <p:spPr>
          <a:xfrm rot="0">
            <a:off x="4595353" y="3982824"/>
            <a:ext cx="9097295" cy="1713865"/>
          </a:xfrm>
          <a:prstGeom prst="rect">
            <a:avLst/>
          </a:prstGeom>
        </p:spPr>
        <p:txBody>
          <a:bodyPr anchor="t" rtlCol="false" tIns="0" lIns="0" bIns="0" rIns="0">
            <a:spAutoFit/>
          </a:bodyPr>
          <a:lstStyle/>
          <a:p>
            <a:pPr algn="ctr">
              <a:lnSpc>
                <a:spcPts val="6890"/>
              </a:lnSpc>
            </a:pPr>
            <a:r>
              <a:rPr lang="en-US" sz="5300">
                <a:solidFill>
                  <a:srgbClr val="F9FCFF"/>
                </a:solidFill>
                <a:latin typeface="Montserrat"/>
              </a:rPr>
              <a:t>PHÂN TÍCH VÀ THIẾT KẾ HỆ THỐNG BOOKING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73755"/>
        </a:solidFill>
      </p:bgPr>
    </p:bg>
    <p:spTree>
      <p:nvGrpSpPr>
        <p:cNvPr id="1" name=""/>
        <p:cNvGrpSpPr/>
        <p:nvPr/>
      </p:nvGrpSpPr>
      <p:grpSpPr>
        <a:xfrm>
          <a:off x="0" y="0"/>
          <a:ext cx="0" cy="0"/>
          <a:chOff x="0" y="0"/>
          <a:chExt cx="0" cy="0"/>
        </a:xfrm>
      </p:grpSpPr>
      <p:sp>
        <p:nvSpPr>
          <p:cNvPr name="TextBox 2" id="2"/>
          <p:cNvSpPr txBox="true"/>
          <p:nvPr/>
        </p:nvSpPr>
        <p:spPr>
          <a:xfrm rot="0">
            <a:off x="827882" y="565150"/>
            <a:ext cx="15486708" cy="993775"/>
          </a:xfrm>
          <a:prstGeom prst="rect">
            <a:avLst/>
          </a:prstGeom>
        </p:spPr>
        <p:txBody>
          <a:bodyPr anchor="t" rtlCol="false" tIns="0" lIns="0" bIns="0" rIns="0">
            <a:spAutoFit/>
          </a:bodyPr>
          <a:lstStyle/>
          <a:p>
            <a:pPr>
              <a:lnSpc>
                <a:spcPts val="7699"/>
              </a:lnSpc>
            </a:pPr>
            <a:r>
              <a:rPr lang="en-US" sz="6999">
                <a:solidFill>
                  <a:srgbClr val="FFFFFF"/>
                </a:solidFill>
                <a:latin typeface="Montserrat Bold"/>
              </a:rPr>
              <a:t>Phân tích thiết kế với UML</a:t>
            </a:r>
          </a:p>
        </p:txBody>
      </p:sp>
      <p:grpSp>
        <p:nvGrpSpPr>
          <p:cNvPr name="Group 3" id="3"/>
          <p:cNvGrpSpPr/>
          <p:nvPr/>
        </p:nvGrpSpPr>
        <p:grpSpPr>
          <a:xfrm rot="0">
            <a:off x="588507" y="2334984"/>
            <a:ext cx="17110986" cy="7720475"/>
            <a:chOff x="0" y="0"/>
            <a:chExt cx="4241778" cy="1913890"/>
          </a:xfrm>
        </p:grpSpPr>
        <p:sp>
          <p:nvSpPr>
            <p:cNvPr name="Freeform 4" id="4"/>
            <p:cNvSpPr/>
            <p:nvPr/>
          </p:nvSpPr>
          <p:spPr>
            <a:xfrm>
              <a:off x="0" y="0"/>
              <a:ext cx="4241778" cy="1913890"/>
            </a:xfrm>
            <a:custGeom>
              <a:avLst/>
              <a:gdLst/>
              <a:ahLst/>
              <a:cxnLst/>
              <a:rect r="r" b="b" t="t" l="l"/>
              <a:pathLst>
                <a:path h="1913890" w="4241778">
                  <a:moveTo>
                    <a:pt x="4117318" y="1913890"/>
                  </a:moveTo>
                  <a:lnTo>
                    <a:pt x="124460" y="1913890"/>
                  </a:lnTo>
                  <a:cubicBezTo>
                    <a:pt x="55880" y="1913890"/>
                    <a:pt x="0" y="1858010"/>
                    <a:pt x="0" y="1789430"/>
                  </a:cubicBezTo>
                  <a:lnTo>
                    <a:pt x="0" y="124460"/>
                  </a:lnTo>
                  <a:cubicBezTo>
                    <a:pt x="0" y="55880"/>
                    <a:pt x="55880" y="0"/>
                    <a:pt x="124460" y="0"/>
                  </a:cubicBezTo>
                  <a:lnTo>
                    <a:pt x="4117318" y="0"/>
                  </a:lnTo>
                  <a:cubicBezTo>
                    <a:pt x="4185898" y="0"/>
                    <a:pt x="4241778" y="55880"/>
                    <a:pt x="4241778" y="124460"/>
                  </a:cubicBezTo>
                  <a:lnTo>
                    <a:pt x="4241778" y="1789430"/>
                  </a:lnTo>
                  <a:cubicBezTo>
                    <a:pt x="4241778" y="1858010"/>
                    <a:pt x="4185898" y="1913890"/>
                    <a:pt x="4117318" y="1913890"/>
                  </a:cubicBezTo>
                  <a:close/>
                </a:path>
              </a:pathLst>
            </a:custGeom>
            <a:solidFill>
              <a:srgbClr val="FFFFFF">
                <a:alpha val="94902"/>
              </a:srgbClr>
            </a:solidFill>
          </p:spPr>
        </p:sp>
      </p:grpSp>
      <p:sp>
        <p:nvSpPr>
          <p:cNvPr name="AutoShape 5" id="5"/>
          <p:cNvSpPr/>
          <p:nvPr/>
        </p:nvSpPr>
        <p:spPr>
          <a:xfrm rot="-5393638">
            <a:off x="5276612" y="6180934"/>
            <a:ext cx="7720489" cy="0"/>
          </a:xfrm>
          <a:prstGeom prst="line">
            <a:avLst/>
          </a:prstGeom>
          <a:ln cap="flat" w="28575">
            <a:solidFill>
              <a:srgbClr val="6D705C"/>
            </a:solidFill>
            <a:prstDash val="solid"/>
            <a:headEnd type="none" len="sm" w="sm"/>
            <a:tailEnd type="none" len="sm" w="sm"/>
          </a:ln>
        </p:spPr>
      </p:sp>
      <p:sp>
        <p:nvSpPr>
          <p:cNvPr name="TextBox 6" id="6"/>
          <p:cNvSpPr txBox="true"/>
          <p:nvPr/>
        </p:nvSpPr>
        <p:spPr>
          <a:xfrm rot="0">
            <a:off x="1028700" y="2971291"/>
            <a:ext cx="7947098" cy="533400"/>
          </a:xfrm>
          <a:prstGeom prst="rect">
            <a:avLst/>
          </a:prstGeom>
        </p:spPr>
        <p:txBody>
          <a:bodyPr anchor="t" rtlCol="false" tIns="0" lIns="0" bIns="0" rIns="0">
            <a:spAutoFit/>
          </a:bodyPr>
          <a:lstStyle/>
          <a:p>
            <a:pPr algn="ctr">
              <a:lnSpc>
                <a:spcPts val="4200"/>
              </a:lnSpc>
            </a:pPr>
            <a:r>
              <a:rPr lang="en-US" sz="3000">
                <a:solidFill>
                  <a:srgbClr val="404041"/>
                </a:solidFill>
                <a:latin typeface="Garbata Bold"/>
              </a:rPr>
              <a:t>Admin (Người quản trị):</a:t>
            </a:r>
          </a:p>
        </p:txBody>
      </p:sp>
      <p:sp>
        <p:nvSpPr>
          <p:cNvPr name="TextBox 7" id="7"/>
          <p:cNvSpPr txBox="true"/>
          <p:nvPr/>
        </p:nvSpPr>
        <p:spPr>
          <a:xfrm rot="0">
            <a:off x="1028700" y="3678765"/>
            <a:ext cx="7947098" cy="6143625"/>
          </a:xfrm>
          <a:prstGeom prst="rect">
            <a:avLst/>
          </a:prstGeom>
        </p:spPr>
        <p:txBody>
          <a:bodyPr anchor="t" rtlCol="false" tIns="0" lIns="0" bIns="0" rIns="0">
            <a:spAutoFit/>
          </a:bodyPr>
          <a:lstStyle/>
          <a:p>
            <a:pPr marL="518160" indent="-259080" lvl="1">
              <a:lnSpc>
                <a:spcPts val="4079"/>
              </a:lnSpc>
              <a:buFont typeface="Arial"/>
              <a:buChar char="•"/>
            </a:pPr>
            <a:r>
              <a:rPr lang="en-US" sz="2400">
                <a:solidFill>
                  <a:srgbClr val="404041"/>
                </a:solidFill>
                <a:latin typeface="Garbata"/>
              </a:rPr>
              <a:t>Đăng nhập hệ thống của website.</a:t>
            </a:r>
          </a:p>
          <a:p>
            <a:pPr marL="518160" indent="-259080" lvl="1">
              <a:lnSpc>
                <a:spcPts val="4079"/>
              </a:lnSpc>
              <a:buFont typeface="Arial"/>
              <a:buChar char="•"/>
            </a:pPr>
            <a:r>
              <a:rPr lang="en-US" sz="2400">
                <a:solidFill>
                  <a:srgbClr val="404041"/>
                </a:solidFill>
                <a:latin typeface="Garbata"/>
              </a:rPr>
              <a:t>Cập nhật tài khoản, sửa đổi mật khẩu.</a:t>
            </a:r>
          </a:p>
          <a:p>
            <a:pPr marL="518160" indent="-259080" lvl="1">
              <a:lnSpc>
                <a:spcPts val="4079"/>
              </a:lnSpc>
              <a:buFont typeface="Arial"/>
              <a:buChar char="•"/>
            </a:pPr>
            <a:r>
              <a:rPr lang="en-US" sz="2400">
                <a:solidFill>
                  <a:srgbClr val="404041"/>
                </a:solidFill>
                <a:latin typeface="Garbata"/>
              </a:rPr>
              <a:t>Xem, thay đổi trạng thái phòng, thêm, sửa, xoá, tìm kiếm các khách sạn.</a:t>
            </a:r>
          </a:p>
          <a:p>
            <a:pPr marL="518160" indent="-259080" lvl="1">
              <a:lnSpc>
                <a:spcPts val="4079"/>
              </a:lnSpc>
              <a:buFont typeface="Arial"/>
              <a:buChar char="•"/>
            </a:pPr>
            <a:r>
              <a:rPr lang="en-US" sz="2400">
                <a:solidFill>
                  <a:srgbClr val="404041"/>
                </a:solidFill>
                <a:latin typeface="Garbata"/>
              </a:rPr>
              <a:t>Xem, thay đổi trạng thái phòng, thêm, sửa, xoá, tìm kiếm các phòng.</a:t>
            </a:r>
          </a:p>
          <a:p>
            <a:pPr marL="518160" indent="-259080" lvl="1">
              <a:lnSpc>
                <a:spcPts val="4079"/>
              </a:lnSpc>
              <a:buFont typeface="Arial"/>
              <a:buChar char="•"/>
            </a:pPr>
            <a:r>
              <a:rPr lang="en-US" sz="2400">
                <a:solidFill>
                  <a:srgbClr val="404041"/>
                </a:solidFill>
                <a:latin typeface="Garbata"/>
              </a:rPr>
              <a:t>Xem, thêm, sửa, xoá, tìm kiếm các loại phòng, thành phố được liên kết với trang.</a:t>
            </a:r>
          </a:p>
          <a:p>
            <a:pPr marL="518160" indent="-259080" lvl="1">
              <a:lnSpc>
                <a:spcPts val="4079"/>
              </a:lnSpc>
              <a:buFont typeface="Arial"/>
              <a:buChar char="•"/>
            </a:pPr>
            <a:r>
              <a:rPr lang="en-US" sz="2400">
                <a:solidFill>
                  <a:srgbClr val="404041"/>
                </a:solidFill>
                <a:latin typeface="Garbata"/>
              </a:rPr>
              <a:t> Xem, thêm, sửa, xoá, tìm kiếm các thông tin của khách hàng.</a:t>
            </a:r>
          </a:p>
          <a:p>
            <a:pPr marL="518160" indent="-259080" lvl="1">
              <a:lnSpc>
                <a:spcPts val="4079"/>
              </a:lnSpc>
              <a:buFont typeface="Arial"/>
              <a:buChar char="•"/>
            </a:pPr>
            <a:r>
              <a:rPr lang="en-US" sz="2400">
                <a:solidFill>
                  <a:srgbClr val="404041"/>
                </a:solidFill>
                <a:latin typeface="Garbata"/>
              </a:rPr>
              <a:t>Phân quyền cho các thành viên sử dụng hệ thống.</a:t>
            </a:r>
          </a:p>
          <a:p>
            <a:pPr marL="518160" indent="-259080" lvl="1">
              <a:lnSpc>
                <a:spcPts val="4079"/>
              </a:lnSpc>
              <a:buFont typeface="Arial"/>
              <a:buChar char="•"/>
            </a:pPr>
            <a:r>
              <a:rPr lang="en-US" sz="2400">
                <a:solidFill>
                  <a:srgbClr val="404041"/>
                </a:solidFill>
                <a:latin typeface="Garbata"/>
              </a:rPr>
              <a:t>Thanh toán hóa đơn, checkout.</a:t>
            </a:r>
          </a:p>
        </p:txBody>
      </p:sp>
      <p:sp>
        <p:nvSpPr>
          <p:cNvPr name="TextBox 8" id="8"/>
          <p:cNvSpPr txBox="true"/>
          <p:nvPr/>
        </p:nvSpPr>
        <p:spPr>
          <a:xfrm rot="0">
            <a:off x="9312202" y="2971291"/>
            <a:ext cx="7947098" cy="533400"/>
          </a:xfrm>
          <a:prstGeom prst="rect">
            <a:avLst/>
          </a:prstGeom>
        </p:spPr>
        <p:txBody>
          <a:bodyPr anchor="t" rtlCol="false" tIns="0" lIns="0" bIns="0" rIns="0">
            <a:spAutoFit/>
          </a:bodyPr>
          <a:lstStyle/>
          <a:p>
            <a:pPr algn="ctr">
              <a:lnSpc>
                <a:spcPts val="4200"/>
              </a:lnSpc>
            </a:pPr>
            <a:r>
              <a:rPr lang="en-US" sz="3000">
                <a:solidFill>
                  <a:srgbClr val="404041"/>
                </a:solidFill>
                <a:latin typeface="Garbata Bold"/>
              </a:rPr>
              <a:t>User (Khách hàng):</a:t>
            </a:r>
          </a:p>
        </p:txBody>
      </p:sp>
      <p:sp>
        <p:nvSpPr>
          <p:cNvPr name="TextBox 9" id="9"/>
          <p:cNvSpPr txBox="true"/>
          <p:nvPr/>
        </p:nvSpPr>
        <p:spPr>
          <a:xfrm rot="0">
            <a:off x="9397927" y="3678765"/>
            <a:ext cx="7947098" cy="4086225"/>
          </a:xfrm>
          <a:prstGeom prst="rect">
            <a:avLst/>
          </a:prstGeom>
        </p:spPr>
        <p:txBody>
          <a:bodyPr anchor="t" rtlCol="false" tIns="0" lIns="0" bIns="0" rIns="0">
            <a:spAutoFit/>
          </a:bodyPr>
          <a:lstStyle/>
          <a:p>
            <a:pPr marL="518160" indent="-259080" lvl="1">
              <a:lnSpc>
                <a:spcPts val="4079"/>
              </a:lnSpc>
              <a:buFont typeface="Arial"/>
              <a:buChar char="•"/>
            </a:pPr>
            <a:r>
              <a:rPr lang="en-US" sz="2400">
                <a:solidFill>
                  <a:srgbClr val="404041"/>
                </a:solidFill>
                <a:latin typeface="Garbata"/>
              </a:rPr>
              <a:t>Đăng nhập, đăng ký vào website.</a:t>
            </a:r>
          </a:p>
          <a:p>
            <a:pPr marL="518160" indent="-259080" lvl="1">
              <a:lnSpc>
                <a:spcPts val="4079"/>
              </a:lnSpc>
              <a:buFont typeface="Arial"/>
              <a:buChar char="•"/>
            </a:pPr>
            <a:r>
              <a:rPr lang="en-US" sz="2400">
                <a:solidFill>
                  <a:srgbClr val="404041"/>
                </a:solidFill>
                <a:latin typeface="Garbata"/>
              </a:rPr>
              <a:t>Cập nhật tài khoản, sửa đổi mật khẩu.</a:t>
            </a:r>
          </a:p>
          <a:p>
            <a:pPr marL="518160" indent="-259080" lvl="1">
              <a:lnSpc>
                <a:spcPts val="4079"/>
              </a:lnSpc>
              <a:buFont typeface="Arial"/>
              <a:buChar char="•"/>
            </a:pPr>
            <a:r>
              <a:rPr lang="en-US" sz="2400">
                <a:solidFill>
                  <a:srgbClr val="404041"/>
                </a:solidFill>
                <a:latin typeface="Garbata"/>
              </a:rPr>
              <a:t>Xem lại lịch sử đặt phòng, thanh toán.</a:t>
            </a:r>
          </a:p>
          <a:p>
            <a:pPr marL="518160" indent="-259080" lvl="1">
              <a:lnSpc>
                <a:spcPts val="4079"/>
              </a:lnSpc>
              <a:buFont typeface="Arial"/>
              <a:buChar char="•"/>
            </a:pPr>
            <a:r>
              <a:rPr lang="en-US" sz="2400">
                <a:solidFill>
                  <a:srgbClr val="404041"/>
                </a:solidFill>
                <a:latin typeface="Garbata"/>
              </a:rPr>
              <a:t>Tìm kiếm thông tin theo tên, giá cả ...</a:t>
            </a:r>
          </a:p>
          <a:p>
            <a:pPr marL="518160" indent="-259080" lvl="1">
              <a:lnSpc>
                <a:spcPts val="4079"/>
              </a:lnSpc>
              <a:buFont typeface="Arial"/>
              <a:buChar char="•"/>
            </a:pPr>
            <a:r>
              <a:rPr lang="en-US" sz="2400">
                <a:solidFill>
                  <a:srgbClr val="404041"/>
                </a:solidFill>
                <a:latin typeface="Garbata"/>
              </a:rPr>
              <a:t>Xem tất cả các phòng có mặt ở website.</a:t>
            </a:r>
          </a:p>
          <a:p>
            <a:pPr marL="518160" indent="-259080" lvl="1">
              <a:lnSpc>
                <a:spcPts val="4079"/>
              </a:lnSpc>
              <a:buFont typeface="Arial"/>
              <a:buChar char="•"/>
            </a:pPr>
            <a:r>
              <a:rPr lang="en-US" sz="2400">
                <a:solidFill>
                  <a:srgbClr val="404041"/>
                </a:solidFill>
                <a:latin typeface="Garbata"/>
              </a:rPr>
              <a:t>Đặt phòng, thanh toán ở website.</a:t>
            </a:r>
          </a:p>
          <a:p>
            <a:pPr marL="518160" indent="-259080" lvl="1">
              <a:lnSpc>
                <a:spcPts val="4079"/>
              </a:lnSpc>
              <a:buFont typeface="Arial"/>
              <a:buChar char="•"/>
            </a:pPr>
            <a:r>
              <a:rPr lang="en-US" sz="2400">
                <a:solidFill>
                  <a:srgbClr val="404041"/>
                </a:solidFill>
                <a:latin typeface="Garbata"/>
              </a:rPr>
              <a:t>Gửi đánh giá, viết nhận xét tại lịch sử đặt phòng.</a:t>
            </a:r>
          </a:p>
          <a:p>
            <a:pPr marL="518160" indent="-259080" lvl="1">
              <a:lnSpc>
                <a:spcPts val="4079"/>
              </a:lnSpc>
              <a:buFont typeface="Arial"/>
              <a:buChar char="•"/>
            </a:pPr>
            <a:r>
              <a:rPr lang="en-US" sz="2400">
                <a:solidFill>
                  <a:srgbClr val="404041"/>
                </a:solidFill>
                <a:latin typeface="Garbata"/>
              </a:rPr>
              <a:t>Liên hệ với quản trị viên để được hỗ trợ, giúp đỡ</a:t>
            </a:r>
          </a:p>
        </p:txBody>
      </p:sp>
      <p:grpSp>
        <p:nvGrpSpPr>
          <p:cNvPr name="Group 10" id="10"/>
          <p:cNvGrpSpPr/>
          <p:nvPr/>
        </p:nvGrpSpPr>
        <p:grpSpPr>
          <a:xfrm rot="0">
            <a:off x="0" y="7592411"/>
            <a:ext cx="224444" cy="1665889"/>
            <a:chOff x="0" y="0"/>
            <a:chExt cx="643088" cy="4773195"/>
          </a:xfrm>
        </p:grpSpPr>
        <p:sp>
          <p:nvSpPr>
            <p:cNvPr name="Freeform 11" id="11"/>
            <p:cNvSpPr/>
            <p:nvPr/>
          </p:nvSpPr>
          <p:spPr>
            <a:xfrm>
              <a:off x="0" y="0"/>
              <a:ext cx="643088" cy="4773195"/>
            </a:xfrm>
            <a:custGeom>
              <a:avLst/>
              <a:gdLst/>
              <a:ahLst/>
              <a:cxnLst/>
              <a:rect r="r" b="b" t="t" l="l"/>
              <a:pathLst>
                <a:path h="4773195" w="643088">
                  <a:moveTo>
                    <a:pt x="0" y="0"/>
                  </a:moveTo>
                  <a:lnTo>
                    <a:pt x="643088" y="0"/>
                  </a:lnTo>
                  <a:lnTo>
                    <a:pt x="643088" y="4773195"/>
                  </a:lnTo>
                  <a:lnTo>
                    <a:pt x="0" y="4773195"/>
                  </a:lnTo>
                  <a:close/>
                </a:path>
              </a:pathLst>
            </a:custGeom>
            <a:solidFill>
              <a:srgbClr val="CBB29F"/>
            </a:solidFill>
          </p:spPr>
        </p:sp>
      </p:grpSp>
      <p:grpSp>
        <p:nvGrpSpPr>
          <p:cNvPr name="Group 12" id="12"/>
          <p:cNvGrpSpPr/>
          <p:nvPr/>
        </p:nvGrpSpPr>
        <p:grpSpPr>
          <a:xfrm rot="0">
            <a:off x="17259300" y="0"/>
            <a:ext cx="1028700" cy="1028700"/>
            <a:chOff x="0" y="0"/>
            <a:chExt cx="1371600" cy="1371600"/>
          </a:xfrm>
        </p:grpSpPr>
        <p:grpSp>
          <p:nvGrpSpPr>
            <p:cNvPr name="Group 13" id="13"/>
            <p:cNvGrpSpPr/>
            <p:nvPr/>
          </p:nvGrpSpPr>
          <p:grpSpPr>
            <a:xfrm rot="0">
              <a:off x="0" y="0"/>
              <a:ext cx="1371600" cy="1371600"/>
              <a:chOff x="0" y="0"/>
              <a:chExt cx="1913890" cy="1913890"/>
            </a:xfrm>
          </p:grpSpPr>
          <p:sp>
            <p:nvSpPr>
              <p:cNvPr name="Freeform 14" id="14"/>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CBB29F"/>
              </a:solidFill>
            </p:spPr>
          </p:sp>
        </p:gr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4140" y="444140"/>
              <a:ext cx="483320" cy="483320"/>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DAFDZnBh3Xs</dc:identifier>
  <dcterms:modified xsi:type="dcterms:W3CDTF">2011-08-01T06:04:30Z</dcterms:modified>
  <cp:revision>1</cp:revision>
  <dc:title>Brand Kit</dc:title>
</cp:coreProperties>
</file>